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23528" y="156989"/>
            <a:ext cx="8136904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500" b="1" dirty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hoolBookCTT" pitchFamily="2" charset="0"/>
              </a:rPr>
              <a:t>Формирование </a:t>
            </a:r>
            <a:br>
              <a:rPr lang="ru-RU" sz="3500" b="1" dirty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hoolBookCTT" pitchFamily="2" charset="0"/>
              </a:rPr>
            </a:br>
            <a:r>
              <a:rPr lang="ru-RU" sz="3500" b="1" dirty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hoolBookCTT" pitchFamily="2" charset="0"/>
              </a:rPr>
              <a:t>финансово-экономической модели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494823" y="2250280"/>
            <a:ext cx="6093399" cy="6746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80920" cy="462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660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4213" y="0"/>
            <a:ext cx="7754937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Бюджет доходов и расходов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698500" y="1052513"/>
            <a:ext cx="7747000" cy="191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600" b="1" dirty="0">
                <a:latin typeface="SchoolBookCTT" pitchFamily="2" charset="0"/>
              </a:rPr>
              <a:t>ЦЕЛЬ</a:t>
            </a:r>
            <a:r>
              <a:rPr lang="ru-RU" sz="1600" dirty="0">
                <a:latin typeface="SchoolBookCTT" pitchFamily="2" charset="0"/>
              </a:rPr>
              <a:t> – </a:t>
            </a:r>
            <a:r>
              <a:rPr lang="ru-RU" sz="1600" i="1" dirty="0">
                <a:latin typeface="SchoolBookCTT" pitchFamily="2" charset="0"/>
              </a:rPr>
              <a:t>определить себестоимость работ (услуг), финансовый результат и прибыль (убыток</a:t>
            </a:r>
            <a:r>
              <a:rPr lang="ru-RU" sz="1600" i="1" dirty="0" smtClean="0">
                <a:latin typeface="SchoolBookCTT" pitchFamily="2" charset="0"/>
              </a:rPr>
              <a:t>).</a:t>
            </a:r>
          </a:p>
          <a:p>
            <a:pPr algn="l" eaLnBrk="1" hangingPunct="1"/>
            <a:endParaRPr lang="ru-RU" sz="1600" i="1" dirty="0">
              <a:latin typeface="SchoolBookCTT" pitchFamily="2" charset="0"/>
            </a:endParaRPr>
          </a:p>
          <a:p>
            <a:pPr algn="just" eaLnBrk="1" hangingPunct="1"/>
            <a:r>
              <a:rPr lang="ru-RU" sz="1600" dirty="0">
                <a:latin typeface="SchoolBookCTT" pitchFamily="2" charset="0"/>
              </a:rPr>
              <a:t>Приводится расчет себестоимости продукции (работ, услуг), определяются условия ценообразования, налогообложения, получения валового и чистого дохода с учетом прогнозируемых индексов инфляции, по единовременным поступлениям в бюджет и внебюджетные фонды.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83568" y="3140967"/>
            <a:ext cx="3214688" cy="785813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i="1">
                <a:latin typeface="SchoolBookCTT" pitchFamily="2" charset="0"/>
              </a:rPr>
              <a:t>Операционная деятельность</a:t>
            </a:r>
            <a:endParaRPr lang="ru-RU" sz="2000" i="1">
              <a:latin typeface="SchoolBookCTT" pitchFamily="2" charset="0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4499992" y="3018768"/>
            <a:ext cx="5715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6600" b="1" dirty="0">
                <a:latin typeface="SchoolBookCTT" pitchFamily="2" charset="0"/>
              </a:rPr>
              <a:t>+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436096" y="3179860"/>
            <a:ext cx="3214687" cy="785813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i="1">
                <a:latin typeface="SchoolBookCTT" pitchFamily="2" charset="0"/>
              </a:rPr>
              <a:t>Финансовая деятельность</a:t>
            </a:r>
            <a:endParaRPr lang="ru-RU" sz="2000" i="1">
              <a:latin typeface="SchoolBookCTT" pitchFamily="2" charset="0"/>
            </a:endParaRPr>
          </a:p>
        </p:txBody>
      </p:sp>
      <p:sp>
        <p:nvSpPr>
          <p:cNvPr id="9" name="Стрелка вниз 11"/>
          <p:cNvSpPr>
            <a:spLocks noChangeArrowheads="1"/>
          </p:cNvSpPr>
          <p:nvPr/>
        </p:nvSpPr>
        <p:spPr bwMode="auto">
          <a:xfrm>
            <a:off x="4653286" y="4293096"/>
            <a:ext cx="428625" cy="71437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8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73138"/>
            <a:endParaRPr lang="ru-RU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260254" y="5301208"/>
            <a:ext cx="3214687" cy="785812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i="1">
                <a:latin typeface="SchoolBookCTT" pitchFamily="2" charset="0"/>
              </a:rPr>
              <a:t>Чистая прибыль (убыток)</a:t>
            </a:r>
            <a:endParaRPr lang="ru-RU" sz="2000" i="1">
              <a:latin typeface="SchoolBook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333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3568" y="116632"/>
            <a:ext cx="7754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 dirty="0">
                <a:solidFill>
                  <a:srgbClr val="CCFFCC"/>
                </a:solidFill>
                <a:latin typeface="SchoolBookCTT" pitchFamily="2" charset="0"/>
              </a:rPr>
              <a:t>Бюджет движения </a:t>
            </a:r>
            <a:r>
              <a:rPr lang="ru-RU" sz="2400" b="1" dirty="0" smtClean="0">
                <a:solidFill>
                  <a:srgbClr val="CCFFCC"/>
                </a:solidFill>
                <a:latin typeface="SchoolBookCTT" pitchFamily="2" charset="0"/>
              </a:rPr>
              <a:t>денежных </a:t>
            </a:r>
            <a:r>
              <a:rPr lang="ru-RU" sz="2400" b="1" dirty="0">
                <a:solidFill>
                  <a:srgbClr val="CCFFCC"/>
                </a:solidFill>
                <a:latin typeface="SchoolBookCTT" pitchFamily="2" charset="0"/>
              </a:rPr>
              <a:t>средств</a:t>
            </a:r>
            <a:endParaRPr lang="ru-RU" sz="2400" dirty="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755576" y="595728"/>
            <a:ext cx="7745413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endParaRPr lang="ru-RU" sz="1600" b="1" dirty="0" smtClean="0">
              <a:latin typeface="SchoolBookCTT" pitchFamily="2" charset="0"/>
            </a:endParaRPr>
          </a:p>
          <a:p>
            <a:pPr algn="l" eaLnBrk="1" hangingPunct="1"/>
            <a:r>
              <a:rPr lang="ru-RU" sz="1600" b="1" dirty="0" smtClean="0">
                <a:latin typeface="SchoolBookCTT" pitchFamily="2" charset="0"/>
              </a:rPr>
              <a:t>ЦЕЛЬ</a:t>
            </a:r>
            <a:r>
              <a:rPr lang="ru-RU" sz="1600" dirty="0" smtClean="0">
                <a:latin typeface="SchoolBookCTT" pitchFamily="2" charset="0"/>
              </a:rPr>
              <a:t> </a:t>
            </a:r>
            <a:r>
              <a:rPr lang="ru-RU" sz="1600" dirty="0">
                <a:latin typeface="SchoolBookCTT" pitchFamily="2" charset="0"/>
              </a:rPr>
              <a:t>– </a:t>
            </a:r>
            <a:r>
              <a:rPr lang="ru-RU" sz="1600" i="1" dirty="0">
                <a:latin typeface="SchoolBookCTT" pitchFamily="2" charset="0"/>
              </a:rPr>
              <a:t>определить накопление денежных средств за рассматриваемый период</a:t>
            </a:r>
            <a:r>
              <a:rPr lang="ru-RU" sz="1600" i="1" dirty="0" smtClean="0">
                <a:latin typeface="SchoolBookCTT" pitchFamily="2" charset="0"/>
              </a:rPr>
              <a:t>.</a:t>
            </a:r>
            <a:endParaRPr lang="ru-RU" sz="1600" i="1" dirty="0">
              <a:latin typeface="SchoolBookCTT" pitchFamily="2" charset="0"/>
            </a:endParaRPr>
          </a:p>
          <a:p>
            <a:pPr algn="just" eaLnBrk="1" hangingPunct="1"/>
            <a:r>
              <a:rPr lang="ru-RU" sz="1600" dirty="0">
                <a:latin typeface="SchoolBookCTT" pitchFamily="2" charset="0"/>
              </a:rPr>
              <a:t>Приводится расчет денежных потоков, отражающих  все прогнозируемые поступления и изъятия денежных средств в результате хозяйственной деятельности. Может быть отражена возможная предоплата за поставляемую продукцию или задержка за отгруженную ранее продукцию. В БДДС отражается потребность во внешнем финансировании.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664643" y="2996952"/>
            <a:ext cx="4143375" cy="500062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i="1">
                <a:latin typeface="SchoolBookCTT" pitchFamily="2" charset="0"/>
              </a:rPr>
              <a:t>Остаток на начало периода</a:t>
            </a:r>
            <a:endParaRPr lang="ru-RU" sz="2000" i="1">
              <a:latin typeface="SchoolBookCTT" pitchFamily="2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 rot="5400000">
            <a:off x="4556943" y="3716304"/>
            <a:ext cx="357187" cy="158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818465" y="3921125"/>
            <a:ext cx="385762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600">
                <a:latin typeface="SchoolBookCTT" pitchFamily="2" charset="0"/>
              </a:rPr>
              <a:t>Операционная деятельность</a:t>
            </a:r>
          </a:p>
        </p:txBody>
      </p:sp>
      <p:sp>
        <p:nvSpPr>
          <p:cNvPr id="9" name="Плюс 8"/>
          <p:cNvSpPr/>
          <p:nvPr/>
        </p:nvSpPr>
        <p:spPr bwMode="auto">
          <a:xfrm>
            <a:off x="4640122" y="4251536"/>
            <a:ext cx="214312" cy="214313"/>
          </a:xfrm>
          <a:prstGeom prst="mathPlus">
            <a:avLst/>
          </a:prstGeom>
          <a:solidFill>
            <a:srgbClr val="008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endParaRPr lang="ru-RU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805930" y="4526253"/>
            <a:ext cx="385762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600">
                <a:latin typeface="SchoolBookCTT" pitchFamily="2" charset="0"/>
              </a:rPr>
              <a:t>Финансовая деятельность</a:t>
            </a:r>
          </a:p>
        </p:txBody>
      </p:sp>
      <p:sp>
        <p:nvSpPr>
          <p:cNvPr id="11" name="Плюс 10"/>
          <p:cNvSpPr/>
          <p:nvPr/>
        </p:nvSpPr>
        <p:spPr bwMode="auto">
          <a:xfrm>
            <a:off x="4640122" y="4944590"/>
            <a:ext cx="214312" cy="214313"/>
          </a:xfrm>
          <a:prstGeom prst="mathPlus">
            <a:avLst/>
          </a:prstGeom>
          <a:solidFill>
            <a:srgbClr val="008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endParaRPr lang="ru-RU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805929" y="5158903"/>
            <a:ext cx="385762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600">
                <a:latin typeface="SchoolBookCTT" pitchFamily="2" charset="0"/>
              </a:rPr>
              <a:t>Инвестиционная деятельность</a:t>
            </a:r>
          </a:p>
        </p:txBody>
      </p:sp>
      <p:cxnSp>
        <p:nvCxnSpPr>
          <p:cNvPr id="13" name="Прямая со стрелкой 12"/>
          <p:cNvCxnSpPr/>
          <p:nvPr/>
        </p:nvCxnSpPr>
        <p:spPr bwMode="auto">
          <a:xfrm rot="5400000">
            <a:off x="4554742" y="5767040"/>
            <a:ext cx="357187" cy="158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782746" y="6029325"/>
            <a:ext cx="4143375" cy="500063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i="1">
                <a:latin typeface="SchoolBookCTT" pitchFamily="2" charset="0"/>
              </a:rPr>
              <a:t>Остаток на конец периода</a:t>
            </a:r>
            <a:endParaRPr lang="ru-RU" sz="2000" i="1">
              <a:latin typeface="SchoolBook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996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4213" y="316855"/>
            <a:ext cx="7754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 dirty="0">
                <a:solidFill>
                  <a:srgbClr val="CCFFCC"/>
                </a:solidFill>
                <a:latin typeface="SchoolBookCTT" pitchFamily="2" charset="0"/>
              </a:rPr>
              <a:t>Формирование потоков </a:t>
            </a:r>
            <a:r>
              <a:rPr lang="ru-RU" sz="2400" b="1" dirty="0" smtClean="0">
                <a:solidFill>
                  <a:srgbClr val="CCFFCC"/>
                </a:solidFill>
                <a:latin typeface="SchoolBookCTT" pitchFamily="2" charset="0"/>
              </a:rPr>
              <a:t>чистых </a:t>
            </a:r>
            <a:r>
              <a:rPr lang="ru-RU" sz="2400" b="1" dirty="0">
                <a:solidFill>
                  <a:srgbClr val="CCFFCC"/>
                </a:solidFill>
                <a:latin typeface="SchoolBookCTT" pitchFamily="2" charset="0"/>
              </a:rPr>
              <a:t>средств</a:t>
            </a:r>
            <a:endParaRPr lang="ru-RU" sz="2400" dirty="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684213" y="908050"/>
            <a:ext cx="7745412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just" eaLnBrk="1" hangingPunct="1"/>
            <a:r>
              <a:rPr lang="ru-RU" sz="1600" dirty="0">
                <a:latin typeface="SchoolBookCTT" pitchFamily="2" charset="0"/>
              </a:rPr>
              <a:t>Приводится расчет потока чистых средств, образованных в результате инвестиционной, операционной и финансовой деятельности, осуществляемой в процессе развития бизнеса, реализации товаров (услуг) с распределением по годам расчетного периода нарастающим итогом, начиная с первого года инвестирования. </a:t>
            </a:r>
            <a:endParaRPr lang="en-US" sz="1600" dirty="0">
              <a:latin typeface="SchoolBookCTT" pitchFamily="2" charset="0"/>
            </a:endParaRPr>
          </a:p>
          <a:p>
            <a:pPr algn="just" eaLnBrk="1" hangingPunct="1"/>
            <a:endParaRPr lang="ru-RU" sz="1600" dirty="0">
              <a:latin typeface="SchoolBookCTT" pitchFamily="2" charset="0"/>
            </a:endParaRPr>
          </a:p>
          <a:p>
            <a:pPr algn="just" eaLnBrk="1" hangingPunct="1"/>
            <a:r>
              <a:rPr lang="ru-RU" sz="1600" dirty="0">
                <a:latin typeface="SchoolBookCTT" pitchFamily="2" charset="0"/>
              </a:rPr>
              <a:t>Поток чистых средств формируется на основе балансов единовременных и текущих расходов, поступлений в бюджет, выплат по кредитным обязательствам, страхованию и т.п.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225715"/>
              </p:ext>
            </p:extLst>
          </p:nvPr>
        </p:nvGraphicFramePr>
        <p:xfrm>
          <a:off x="467544" y="3429000"/>
          <a:ext cx="8424936" cy="3096343"/>
        </p:xfrm>
        <a:graphic>
          <a:graphicData uri="http://schemas.openxmlformats.org/drawingml/2006/table">
            <a:tbl>
              <a:tblPr/>
              <a:tblGrid>
                <a:gridCol w="2708015"/>
                <a:gridCol w="827449"/>
                <a:gridCol w="902672"/>
                <a:gridCol w="977894"/>
                <a:gridCol w="977894"/>
                <a:gridCol w="902672"/>
                <a:gridCol w="1128340"/>
              </a:tblGrid>
              <a:tr h="5005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Показатель, 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т.р.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\Период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год</a:t>
                      </a:r>
                    </a:p>
                  </a:txBody>
                  <a:tcPr marL="7055" marR="7055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год</a:t>
                      </a:r>
                    </a:p>
                  </a:txBody>
                  <a:tcPr marL="7055" marR="7055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 год</a:t>
                      </a:r>
                    </a:p>
                  </a:txBody>
                  <a:tcPr marL="7055" marR="7055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 год</a:t>
                      </a:r>
                    </a:p>
                  </a:txBody>
                  <a:tcPr marL="7055" marR="7055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 год</a:t>
                      </a:r>
                    </a:p>
                  </a:txBody>
                  <a:tcPr marL="7055" marR="7055" marT="70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Всего</a:t>
                      </a:r>
                    </a:p>
                  </a:txBody>
                  <a:tcPr marL="7055" marR="7055" marT="7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Инвестиции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20 000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39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Притоки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39 500 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116 820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221 309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306 263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380 080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1 063 972 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39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Оттоки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65 860 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115 550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175 770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257 557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288 813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903 550 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39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Чистый денежный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поток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-46 360 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1 270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45 539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48 706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91 268 </a:t>
                      </a:r>
                    </a:p>
                  </a:txBody>
                  <a:tcPr marL="7055" marR="7055" marT="7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140 423 </a:t>
                      </a:r>
                    </a:p>
                  </a:txBody>
                  <a:tcPr marL="7055" marR="7055" marT="70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latin typeface="SchoolBookCTT" pitchFamily="2" charset="0"/>
                          <a:ea typeface="+mn-ea"/>
                          <a:cs typeface="+mn-cs"/>
                        </a:rPr>
                        <a:t>Чистый денежный поток нарастающим итогом</a:t>
                      </a:r>
                    </a:p>
                  </a:txBody>
                  <a:tcPr marL="9525" marR="9525" marT="95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latin typeface="SchoolBookCTT" pitchFamily="2" charset="0"/>
                          <a:ea typeface="+mn-ea"/>
                          <a:cs typeface="+mn-cs"/>
                        </a:rPr>
                        <a:t>-46 360 </a:t>
                      </a:r>
                    </a:p>
                  </a:txBody>
                  <a:tcPr marL="9525" marR="9525" marT="95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latin typeface="SchoolBookCTT" pitchFamily="2" charset="0"/>
                          <a:ea typeface="+mn-ea"/>
                          <a:cs typeface="+mn-cs"/>
                        </a:rPr>
                        <a:t>-45 090 </a:t>
                      </a: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latin typeface="SchoolBookCTT" pitchFamily="2" charset="0"/>
                          <a:ea typeface="+mn-ea"/>
                          <a:cs typeface="+mn-cs"/>
                        </a:rPr>
                        <a:t>449 </a:t>
                      </a: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latin typeface="SchoolBookCTT" pitchFamily="2" charset="0"/>
                          <a:ea typeface="+mn-ea"/>
                          <a:cs typeface="+mn-cs"/>
                        </a:rPr>
                        <a:t>49 155 </a:t>
                      </a: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latin typeface="SchoolBookCTT" pitchFamily="2" charset="0"/>
                          <a:ea typeface="+mn-ea"/>
                          <a:cs typeface="+mn-cs"/>
                        </a:rPr>
                        <a:t>140 423 </a:t>
                      </a: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0" i="1" u="none" strike="noStrike" kern="1200" dirty="0">
                          <a:solidFill>
                            <a:srgbClr val="000000"/>
                          </a:solidFill>
                          <a:latin typeface="SchoolBookCTT" pitchFamily="2" charset="0"/>
                          <a:ea typeface="+mn-ea"/>
                          <a:cs typeface="+mn-cs"/>
                        </a:rPr>
                        <a:t>140 423 </a:t>
                      </a:r>
                    </a:p>
                  </a:txBody>
                  <a:tcPr marL="9525" marR="9525" marT="952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36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4213" y="20638"/>
            <a:ext cx="7754937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Дисконтирование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179388" y="836613"/>
            <a:ext cx="8785225" cy="627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just" eaLnBrk="1" hangingPunct="1"/>
            <a:r>
              <a:rPr lang="ru-RU" sz="1600" b="1" dirty="0">
                <a:latin typeface="SchoolBookCTT" pitchFamily="2" charset="0"/>
              </a:rPr>
              <a:t>Дисконтированием</a:t>
            </a:r>
            <a:r>
              <a:rPr lang="ru-RU" sz="1600" dirty="0">
                <a:latin typeface="SchoolBookCTT" pitchFamily="2" charset="0"/>
              </a:rPr>
              <a:t> называется операция расчета приведенной стоимости денежных сумм, относящихся к будущим периодам времени.</a:t>
            </a:r>
          </a:p>
          <a:p>
            <a:pPr algn="just" eaLnBrk="1" hangingPunct="1"/>
            <a:endParaRPr lang="ru-RU" sz="1600" dirty="0">
              <a:latin typeface="SchoolBookCTT" pitchFamily="2" charset="0"/>
            </a:endParaRPr>
          </a:p>
          <a:p>
            <a:pPr algn="just" eaLnBrk="1" hangingPunct="1"/>
            <a:r>
              <a:rPr lang="ru-RU" sz="1600" b="1" i="1" dirty="0">
                <a:latin typeface="SchoolBookCTT" pitchFamily="2" charset="0"/>
              </a:rPr>
              <a:t>Пример:</a:t>
            </a:r>
            <a:r>
              <a:rPr lang="ru-RU" sz="1600" i="1" dirty="0">
                <a:latin typeface="SchoolBookCTT" pitchFamily="2" charset="0"/>
              </a:rPr>
              <a:t> 100 рублей сегодня по своей покупательной способности отличаются от 100 рублей через год. Через год на 100 рублей невозможно будет купить ровно столько же товаров и услуг, что сегодня. В первую очередь, это связано с инфляцией. Реальная (текущая) стоимость 100 рублей, полученных через год, равна: 100/(1+0,1) = </a:t>
            </a:r>
            <a:r>
              <a:rPr lang="ru-RU" sz="1600" i="1" dirty="0" smtClean="0">
                <a:latin typeface="SchoolBookCTT" pitchFamily="2" charset="0"/>
              </a:rPr>
              <a:t>90,9.</a:t>
            </a:r>
          </a:p>
          <a:p>
            <a:pPr algn="just" eaLnBrk="1" hangingPunct="1"/>
            <a:endParaRPr lang="ru-RU" sz="1600" dirty="0" smtClean="0">
              <a:latin typeface="SchoolBookCTT" pitchFamily="2" charset="0"/>
            </a:endParaRPr>
          </a:p>
          <a:p>
            <a:pPr algn="just" eaLnBrk="1" hangingPunct="1"/>
            <a:r>
              <a:rPr lang="ru-RU" sz="1600" dirty="0" smtClean="0">
                <a:latin typeface="SchoolBookCTT" pitchFamily="2" charset="0"/>
              </a:rPr>
              <a:t>Формула </a:t>
            </a:r>
            <a:r>
              <a:rPr lang="ru-RU" sz="1600" dirty="0">
                <a:latin typeface="SchoolBookCTT" pitchFamily="2" charset="0"/>
              </a:rPr>
              <a:t>дисконтирования </a:t>
            </a:r>
            <a:r>
              <a:rPr lang="ru-RU" sz="1600" dirty="0">
                <a:latin typeface="SchoolBookCTT" pitchFamily="2" charset="0"/>
                <a:cs typeface="Times New Roman" pitchFamily="18" charset="0"/>
              </a:rPr>
              <a:t>выглядит следующим образом:</a:t>
            </a:r>
          </a:p>
          <a:p>
            <a:pPr algn="l" eaLnBrk="1" hangingPunct="1"/>
            <a:r>
              <a:rPr lang="ru-RU" sz="1600" dirty="0">
                <a:latin typeface="SchoolBookCTT" pitchFamily="2" charset="0"/>
              </a:rPr>
              <a:t>где</a:t>
            </a:r>
            <a:r>
              <a:rPr lang="ru-RU" sz="1600" dirty="0" smtClean="0">
                <a:latin typeface="SchoolBookCTT" pitchFamily="2" charset="0"/>
              </a:rPr>
              <a:t>:</a:t>
            </a:r>
            <a:endParaRPr lang="ru-RU" sz="1600" dirty="0">
              <a:latin typeface="SchoolBookCTT" pitchFamily="2" charset="0"/>
            </a:endParaRPr>
          </a:p>
          <a:p>
            <a:pPr algn="l" eaLnBrk="1" hangingPunct="1"/>
            <a:r>
              <a:rPr lang="ru-RU" sz="1600" dirty="0">
                <a:latin typeface="SchoolBookCTT" pitchFamily="2" charset="0"/>
              </a:rPr>
              <a:t>P – текущая стоимость будущих денег;</a:t>
            </a:r>
          </a:p>
          <a:p>
            <a:pPr algn="l" eaLnBrk="1" hangingPunct="1"/>
            <a:r>
              <a:rPr lang="ru-RU" sz="1600" dirty="0">
                <a:latin typeface="SchoolBookCTT" pitchFamily="2" charset="0"/>
              </a:rPr>
              <a:t>F – будущие деньги;</a:t>
            </a:r>
          </a:p>
          <a:p>
            <a:pPr algn="l" eaLnBrk="1" hangingPunct="1"/>
            <a:r>
              <a:rPr lang="ru-RU" sz="1600" dirty="0">
                <a:latin typeface="SchoolBookCTT" pitchFamily="2" charset="0"/>
              </a:rPr>
              <a:t>r – ставка дисконтирования;</a:t>
            </a:r>
          </a:p>
          <a:p>
            <a:pPr algn="l" eaLnBrk="1" hangingPunct="1"/>
            <a:r>
              <a:rPr lang="ru-RU" sz="1600" dirty="0">
                <a:latin typeface="SchoolBookCTT" pitchFamily="2" charset="0"/>
              </a:rPr>
              <a:t>N – период времени (1-й год, 2-й год и т.д</a:t>
            </a:r>
            <a:r>
              <a:rPr lang="ru-RU" sz="1600" dirty="0" smtClean="0">
                <a:latin typeface="SchoolBookCTT" pitchFamily="2" charset="0"/>
              </a:rPr>
              <a:t>.).</a:t>
            </a:r>
          </a:p>
          <a:p>
            <a:pPr algn="l" eaLnBrk="1" hangingPunct="1"/>
            <a:endParaRPr lang="ru-RU" sz="1600" dirty="0">
              <a:latin typeface="SchoolBookCTT" pitchFamily="2" charset="0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SchoolBookCTT" pitchFamily="2" charset="0"/>
                <a:cs typeface="Times New Roman" pitchFamily="18" charset="0"/>
              </a:rPr>
              <a:t>Ставка дисконтирования </a:t>
            </a:r>
            <a:r>
              <a:rPr lang="ru-RU" sz="1600" dirty="0">
                <a:latin typeface="SchoolBookCTT" pitchFamily="2" charset="0"/>
                <a:cs typeface="Times New Roman" pitchFamily="18" charset="0"/>
              </a:rPr>
              <a:t>учитывает в себе три основных </a:t>
            </a:r>
            <a:r>
              <a:rPr lang="ru-RU" sz="1600" dirty="0" smtClean="0">
                <a:latin typeface="SchoolBookCTT" pitchFamily="2" charset="0"/>
                <a:cs typeface="Times New Roman" pitchFamily="18" charset="0"/>
              </a:rPr>
              <a:t>фактора:</a:t>
            </a:r>
            <a:endParaRPr lang="ru-RU" sz="1200" dirty="0" smtClean="0">
              <a:latin typeface="SchoolBookCTT" pitchFamily="2" charset="0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  <a:buFont typeface="Times New Roman" pitchFamily="18" charset="0"/>
              <a:buAutoNum type="arabicParenR"/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Величина инфляции;</a:t>
            </a:r>
          </a:p>
          <a:p>
            <a:pPr algn="just" eaLnBrk="1" hangingPunct="1">
              <a:lnSpc>
                <a:spcPct val="115000"/>
              </a:lnSpc>
              <a:buFont typeface="Times New Roman" pitchFamily="18" charset="0"/>
              <a:buAutoNum type="arabicParenR"/>
            </a:pPr>
            <a:r>
              <a:rPr lang="ru-RU" sz="1600" dirty="0" smtClean="0">
                <a:latin typeface="SchoolBookCTT" pitchFamily="2" charset="0"/>
                <a:cs typeface="Times New Roman" pitchFamily="18" charset="0"/>
              </a:rPr>
              <a:t>Процентная </a:t>
            </a:r>
            <a:r>
              <a:rPr lang="ru-RU" sz="1600" dirty="0">
                <a:latin typeface="SchoolBookCTT" pitchFamily="2" charset="0"/>
                <a:cs typeface="Times New Roman" pitchFamily="18" charset="0"/>
              </a:rPr>
              <a:t>ставка по альтернативным инвестициям;</a:t>
            </a:r>
          </a:p>
          <a:p>
            <a:pPr algn="just" eaLnBrk="1" hangingPunct="1">
              <a:lnSpc>
                <a:spcPct val="115000"/>
              </a:lnSpc>
              <a:buFont typeface="Times New Roman" pitchFamily="18" charset="0"/>
              <a:buAutoNum type="arabicParenR"/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Фактор риска.</a:t>
            </a:r>
          </a:p>
          <a:p>
            <a:pPr algn="just" eaLnBrk="1" hangingPunct="1"/>
            <a:endParaRPr lang="ru-RU" sz="1600" dirty="0">
              <a:latin typeface="SchoolBookCTT" pitchFamily="2" charset="0"/>
            </a:endParaRPr>
          </a:p>
        </p:txBody>
      </p:sp>
      <p:pic>
        <p:nvPicPr>
          <p:cNvPr id="6" name="Picture 4" descr="inv_anal-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3085094"/>
            <a:ext cx="10287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146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755650" y="0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Оценка эффективности инвестиций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250825" y="836613"/>
            <a:ext cx="8569325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latin typeface="SchoolBookCTT" pitchFamily="2" charset="0"/>
              </a:rPr>
              <a:t>Расчет показателей эффективности:</a:t>
            </a:r>
          </a:p>
          <a:p>
            <a:pPr algn="l">
              <a:buFont typeface="Arial" charset="0"/>
              <a:buChar char="•"/>
              <a:defRPr/>
            </a:pPr>
            <a:r>
              <a:rPr lang="ru-RU" sz="1600" dirty="0">
                <a:latin typeface="SchoolBookCTT" pitchFamily="2" charset="0"/>
              </a:rPr>
              <a:t> </a:t>
            </a:r>
            <a:r>
              <a:rPr lang="ru-RU" sz="1600" b="1" u="sng" dirty="0">
                <a:latin typeface="SchoolBookCTT" pitchFamily="2" charset="0"/>
              </a:rPr>
              <a:t>Срок окупаемости </a:t>
            </a:r>
            <a:r>
              <a:rPr lang="en-US" sz="1600" b="1" u="sng" dirty="0">
                <a:latin typeface="SchoolBookCTT" pitchFamily="2" charset="0"/>
              </a:rPr>
              <a:t>(PP)</a:t>
            </a:r>
            <a:endParaRPr lang="ru-RU" sz="1600" b="1" u="sng" dirty="0">
              <a:latin typeface="SchoolBookCTT" pitchFamily="2" charset="0"/>
            </a:endParaRPr>
          </a:p>
          <a:p>
            <a:pPr algn="just">
              <a:defRPr/>
            </a:pPr>
            <a:r>
              <a:rPr lang="ru-RU" sz="1600" dirty="0">
                <a:latin typeface="SchoolBookCTT" pitchFamily="2" charset="0"/>
              </a:rPr>
              <a:t>Период времени, необходимый для того, чтобы доходы, генерируемые инвестициями, покрыли затраты на инвестиции (т.е. период, необходимый для того, чтобы средства вложенные в проект полностью вернулись).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ru-RU" sz="1600" dirty="0">
                <a:latin typeface="SchoolBookCTT" pitchFamily="2" charset="0"/>
              </a:rPr>
              <a:t> </a:t>
            </a:r>
            <a:r>
              <a:rPr lang="ru-RU" sz="1600" b="1" u="sng" dirty="0">
                <a:latin typeface="SchoolBookCTT" pitchFamily="2" charset="0"/>
              </a:rPr>
              <a:t>Чистая текущая стоимость проекта</a:t>
            </a:r>
            <a:r>
              <a:rPr lang="en-US" sz="1600" b="1" u="sng" dirty="0">
                <a:latin typeface="SchoolBookCTT" pitchFamily="2" charset="0"/>
              </a:rPr>
              <a:t> (NPV)</a:t>
            </a:r>
            <a:endParaRPr lang="ru-RU" sz="1600" b="1" u="sng" dirty="0">
              <a:latin typeface="SchoolBookCTT" pitchFamily="2" charset="0"/>
            </a:endParaRPr>
          </a:p>
          <a:p>
            <a:pPr algn="just">
              <a:defRPr/>
            </a:pPr>
            <a:r>
              <a:rPr lang="ru-RU" sz="1600" dirty="0">
                <a:latin typeface="SchoolBookCTT" pitchFamily="2" charset="0"/>
              </a:rPr>
              <a:t>Показатель NPV представляет собой разницу между всеми денежными притоками и оттоками, приведенными к текущему моменту времени (моменту оценки инвестиционного проекта). Он показывает величину денежных средств, которую инвестор ожидает получить от проекта, после того, как денежные притоки окупят его первоначальные инвестиционные затраты и периодические денежные оттоки, связанные с осуществлением проекта. </a:t>
            </a:r>
          </a:p>
          <a:p>
            <a:pPr algn="just">
              <a:defRPr/>
            </a:pPr>
            <a:r>
              <a:rPr lang="ru-RU" sz="1600" dirty="0">
                <a:latin typeface="SchoolBookCTT" pitchFamily="2" charset="0"/>
              </a:rPr>
              <a:t>Формула расчета:</a:t>
            </a:r>
          </a:p>
          <a:p>
            <a:pPr marL="342900" indent="-342900" algn="l">
              <a:defRPr/>
            </a:pPr>
            <a:endParaRPr lang="ru-RU" sz="1600" u="sng" dirty="0">
              <a:latin typeface="SchoolBookCTT" pitchFamily="2" charset="0"/>
            </a:endParaRPr>
          </a:p>
          <a:p>
            <a:pPr algn="l">
              <a:buFont typeface="Arial" pitchFamily="34" charset="0"/>
              <a:buChar char="•"/>
              <a:defRPr/>
            </a:pPr>
            <a:r>
              <a:rPr lang="ru-RU" sz="1600" dirty="0">
                <a:latin typeface="SchoolBookCTT" pitchFamily="2" charset="0"/>
              </a:rPr>
              <a:t> </a:t>
            </a:r>
            <a:r>
              <a:rPr lang="ru-RU" sz="1600" b="1" u="sng" dirty="0">
                <a:latin typeface="SchoolBookCTT" pitchFamily="2" charset="0"/>
              </a:rPr>
              <a:t>Индекс доходности инвестиций</a:t>
            </a:r>
            <a:r>
              <a:rPr lang="en-US" sz="1600" b="1" u="sng" dirty="0">
                <a:latin typeface="SchoolBookCTT" pitchFamily="2" charset="0"/>
              </a:rPr>
              <a:t> (PI</a:t>
            </a:r>
            <a:r>
              <a:rPr lang="ru-RU" sz="1600" b="1" u="sng" dirty="0">
                <a:latin typeface="SchoolBookCTT" pitchFamily="2" charset="0"/>
              </a:rPr>
              <a:t>)</a:t>
            </a:r>
          </a:p>
          <a:p>
            <a:pPr algn="l">
              <a:defRPr/>
            </a:pPr>
            <a:r>
              <a:rPr lang="ru-RU" sz="1600" dirty="0">
                <a:latin typeface="SchoolBookCTT" pitchFamily="2" charset="0"/>
              </a:rPr>
              <a:t>Показатель представляет собой запас финансовой прочности проекта. Показывает сколько денег заработает инвестор на каждый вложенный рубль инвестиций.</a:t>
            </a:r>
          </a:p>
          <a:p>
            <a:pPr algn="l">
              <a:buFont typeface="Arial" charset="0"/>
              <a:buChar char="•"/>
              <a:defRPr/>
            </a:pPr>
            <a:r>
              <a:rPr lang="ru-RU" sz="1600" dirty="0">
                <a:latin typeface="SchoolBookCTT" pitchFamily="2" charset="0"/>
              </a:rPr>
              <a:t> </a:t>
            </a:r>
            <a:r>
              <a:rPr lang="ru-RU" sz="1600" b="1" u="sng" dirty="0">
                <a:latin typeface="SchoolBookCTT" pitchFamily="2" charset="0"/>
              </a:rPr>
              <a:t>Внутренняя норма доходности</a:t>
            </a:r>
            <a:r>
              <a:rPr lang="en-US" sz="1600" b="1" u="sng" dirty="0">
                <a:latin typeface="SchoolBookCTT" pitchFamily="2" charset="0"/>
              </a:rPr>
              <a:t> (IRR)</a:t>
            </a:r>
            <a:endParaRPr lang="ru-RU" sz="1600" b="1" u="sng" dirty="0">
              <a:latin typeface="SchoolBookCTT" pitchFamily="2" charset="0"/>
            </a:endParaRPr>
          </a:p>
          <a:p>
            <a:pPr algn="l">
              <a:defRPr/>
            </a:pPr>
            <a:r>
              <a:rPr lang="ru-RU" sz="1600" dirty="0">
                <a:latin typeface="SchoolBookCTT" pitchFamily="2" charset="0"/>
              </a:rPr>
              <a:t>Процентная ставка, при которой чистый дисконтированный доход (NPV) равен 0. Норма доходности показывает, какой уровень доходности обеспечивает проект за выбранный горизонт рассмотрения.</a:t>
            </a:r>
          </a:p>
          <a:p>
            <a:pPr algn="l">
              <a:defRPr/>
            </a:pPr>
            <a:r>
              <a:rPr lang="en-US" sz="1600" i="1" dirty="0">
                <a:latin typeface="SchoolBookCTT" pitchFamily="2" charset="0"/>
              </a:rPr>
              <a:t>IRR = </a:t>
            </a:r>
            <a:r>
              <a:rPr lang="ru-RU" sz="1600" i="1" dirty="0">
                <a:latin typeface="SchoolBookCTT" pitchFamily="2" charset="0"/>
              </a:rPr>
              <a:t>Ставка сравнения, при которой (Сумма дисконтированных потоков) = 0</a:t>
            </a:r>
          </a:p>
          <a:p>
            <a:pPr algn="l">
              <a:defRPr/>
            </a:pPr>
            <a:r>
              <a:rPr lang="ru-RU" sz="1600" dirty="0">
                <a:latin typeface="SchoolBookCTT" pitchFamily="2" charset="0"/>
              </a:rPr>
              <a:t>            </a:t>
            </a:r>
          </a:p>
          <a:p>
            <a:pPr algn="l">
              <a:buFont typeface="Arial" charset="0"/>
              <a:buChar char="•"/>
              <a:defRPr/>
            </a:pPr>
            <a:endParaRPr lang="ru-RU" sz="1600" dirty="0">
              <a:latin typeface="SchoolBookCTT" pitchFamily="2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29075"/>
            <a:ext cx="33623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792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354876"/>
            <a:ext cx="843528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2000" dirty="0">
                <a:latin typeface="SchoolBookCTT" pitchFamily="2" charset="0"/>
              </a:rPr>
              <a:t>Инвестиционный проект – план вложения средств с целью </a:t>
            </a:r>
            <a:r>
              <a:rPr lang="ru-RU" sz="2000" u="sng" dirty="0">
                <a:latin typeface="SchoolBookCTT" pitchFamily="2" charset="0"/>
              </a:rPr>
              <a:t>получения дополнительной прибыли в будущем.</a:t>
            </a:r>
            <a:endParaRPr lang="ru-RU" sz="2000" dirty="0">
              <a:latin typeface="SchoolBookCTT" pitchFamily="2" charset="0"/>
            </a:endParaRPr>
          </a:p>
        </p:txBody>
      </p:sp>
      <p:pic>
        <p:nvPicPr>
          <p:cNvPr id="5" name="Picture 6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412777"/>
            <a:ext cx="8136904" cy="442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3"/>
          <p:cNvSpPr txBox="1">
            <a:spLocks noChangeArrowheads="1"/>
          </p:cNvSpPr>
          <p:nvPr/>
        </p:nvSpPr>
        <p:spPr bwMode="auto">
          <a:xfrm>
            <a:off x="539552" y="5883275"/>
            <a:ext cx="860444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2000" dirty="0">
                <a:latin typeface="SchoolBookCTT" pitchFamily="2" charset="0"/>
              </a:rPr>
              <a:t>Инвестиционный проект – план вложения средств с целью </a:t>
            </a:r>
            <a:r>
              <a:rPr lang="ru-RU" sz="2000" u="sng" dirty="0">
                <a:latin typeface="SchoolBookCTT" pitchFamily="2" charset="0"/>
              </a:rPr>
              <a:t>получения дополнительной прибыли в будущем.</a:t>
            </a:r>
            <a:endParaRPr lang="ru-RU" sz="2000" dirty="0">
              <a:latin typeface="SchoolBook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15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Основы принятия решений о вложении средств в проект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7"/>
          <p:cNvSpPr txBox="1"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892175" indent="-2667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>
              <a:lnSpc>
                <a:spcPct val="115000"/>
              </a:lnSpc>
            </a:pPr>
            <a:endParaRPr lang="ru-RU" sz="1600" dirty="0">
              <a:latin typeface="SchoolBookCTT" pitchFamily="2" charset="0"/>
              <a:cs typeface="Times New Roman" pitchFamily="18" charset="0"/>
            </a:endParaRPr>
          </a:p>
          <a:p>
            <a:pPr algn="l" eaLnBrk="1" hangingPunct="1">
              <a:lnSpc>
                <a:spcPct val="115000"/>
              </a:lnSpc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Для принятия решения о вложении средств в проект необходимо подтвердить, что:</a:t>
            </a:r>
          </a:p>
          <a:p>
            <a:pPr algn="l" eaLnBrk="1" hangingPunct="1">
              <a:lnSpc>
                <a:spcPct val="115000"/>
              </a:lnSpc>
              <a:buFont typeface="Symbol" pitchFamily="18" charset="2"/>
              <a:buChar char=""/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 Вложенные средства будут полностью возвращены;</a:t>
            </a:r>
          </a:p>
          <a:p>
            <a:pPr algn="l" eaLnBrk="1" hangingPunct="1">
              <a:lnSpc>
                <a:spcPct val="115000"/>
              </a:lnSpc>
              <a:buFont typeface="Symbol" pitchFamily="18" charset="2"/>
              <a:buChar char=""/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 Прибыль, полученная в результате реализации проекта, будет достаточно велика, чтобы:</a:t>
            </a:r>
          </a:p>
          <a:p>
            <a:pPr lvl="1" algn="l" eaLnBrk="1" hangingPunct="1">
              <a:lnSpc>
                <a:spcPct val="115000"/>
              </a:lnSpc>
              <a:buFont typeface="Courier New" pitchFamily="49" charset="0"/>
              <a:buChar char="o"/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компенсировать временный отказ от использования средств, </a:t>
            </a:r>
          </a:p>
          <a:p>
            <a:pPr lvl="1" algn="l" eaLnBrk="1" hangingPunct="1">
              <a:lnSpc>
                <a:spcPct val="115000"/>
              </a:lnSpc>
              <a:buFont typeface="Courier New" pitchFamily="49" charset="0"/>
              <a:buChar char="o"/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компенсировать риск реализации проекта,</a:t>
            </a:r>
          </a:p>
          <a:p>
            <a:pPr lvl="1" algn="l" eaLnBrk="1" hangingPunct="1">
              <a:lnSpc>
                <a:spcPct val="115000"/>
              </a:lnSpc>
              <a:buFont typeface="Courier New" pitchFamily="49" charset="0"/>
              <a:buChar char="o"/>
            </a:pPr>
            <a:r>
              <a:rPr lang="ru-RU" sz="1600" dirty="0">
                <a:latin typeface="SchoolBookCTT" pitchFamily="2" charset="0"/>
                <a:cs typeface="Times New Roman" pitchFamily="18" charset="0"/>
              </a:rPr>
              <a:t>обеспечить возврат привлеченных заемных средств.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691680" y="5280657"/>
            <a:ext cx="5572125" cy="1285875"/>
            <a:chOff x="2175" y="4215"/>
            <a:chExt cx="7797" cy="1350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175" y="4215"/>
              <a:ext cx="3225" cy="1350"/>
            </a:xfrm>
            <a:prstGeom prst="rect">
              <a:avLst/>
            </a:prstGeom>
            <a:noFill/>
            <a:ln w="19050">
              <a:solidFill>
                <a:srgbClr val="4E6128"/>
              </a:solidFill>
              <a:prstDash val="lgDashDot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1pPr>
              <a:lvl2pPr marL="742950" indent="-28575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2pPr>
              <a:lvl3pPr marL="1143000" indent="-22860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3pPr>
              <a:lvl4pPr marL="1600200" indent="-22860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4pPr>
              <a:lvl5pPr marL="2057400" indent="-22860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5pPr>
              <a:lvl6pPr marL="25146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6pPr>
              <a:lvl7pPr marL="29718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7pPr>
              <a:lvl8pPr marL="34290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8pPr>
              <a:lvl9pPr marL="38862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9pPr>
            </a:lstStyle>
            <a:p>
              <a:pPr eaLnBrk="1" hangingPunct="1"/>
              <a:endParaRPr lang="en-US" sz="1200">
                <a:latin typeface="Times New Roman" pitchFamily="18" charset="0"/>
              </a:endParaRPr>
            </a:p>
            <a:p>
              <a:pPr eaLnBrk="1" hangingPunct="1"/>
              <a:r>
                <a:rPr lang="ru-RU" sz="2800">
                  <a:latin typeface="SchoolBookCTT" pitchFamily="2" charset="0"/>
                </a:rPr>
                <a:t>Вложили </a:t>
              </a:r>
              <a:r>
                <a:rPr lang="en-US" sz="2800">
                  <a:latin typeface="SchoolBookCTT" pitchFamily="2" charset="0"/>
                </a:rPr>
                <a:t>$</a:t>
              </a:r>
              <a:endParaRPr lang="ru-RU" sz="2800">
                <a:latin typeface="SchoolBookCTT" pitchFamily="2" charset="0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6747" y="4215"/>
              <a:ext cx="3225" cy="1350"/>
            </a:xfrm>
            <a:prstGeom prst="rect">
              <a:avLst/>
            </a:prstGeom>
            <a:noFill/>
            <a:ln w="19050">
              <a:solidFill>
                <a:srgbClr val="4E6128"/>
              </a:solidFill>
              <a:prstDash val="lgDashDot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1pPr>
              <a:lvl2pPr marL="742950" indent="-28575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2pPr>
              <a:lvl3pPr marL="1143000" indent="-22860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3pPr>
              <a:lvl4pPr marL="1600200" indent="-22860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4pPr>
              <a:lvl5pPr marL="2057400" indent="-228600" defTabSz="973138" eaLnBrk="0" hangingPunct="0">
                <a:defRPr sz="3000">
                  <a:solidFill>
                    <a:schemeClr val="tx1"/>
                  </a:solidFill>
                  <a:latin typeface="Arial Cyr" pitchFamily="34" charset="-52"/>
                </a:defRPr>
              </a:lvl5pPr>
              <a:lvl6pPr marL="25146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6pPr>
              <a:lvl7pPr marL="29718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7pPr>
              <a:lvl8pPr marL="34290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8pPr>
              <a:lvl9pPr marL="3886200" indent="-228600" algn="ctr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Arial Cyr" pitchFamily="34" charset="-52"/>
                </a:defRPr>
              </a:lvl9pPr>
            </a:lstStyle>
            <a:p>
              <a:pPr eaLnBrk="1" hangingPunct="1"/>
              <a:r>
                <a:rPr lang="ru-RU" sz="2000">
                  <a:latin typeface="SchoolBookCTT" pitchFamily="2" charset="0"/>
                </a:rPr>
                <a:t>Получили обратно </a:t>
              </a:r>
              <a:r>
                <a:rPr lang="en-US" sz="2000">
                  <a:latin typeface="SchoolBookCTT" pitchFamily="2" charset="0"/>
                </a:rPr>
                <a:t>$</a:t>
              </a:r>
              <a:r>
                <a:rPr lang="ru-RU" sz="2000">
                  <a:latin typeface="SchoolBookCTT" pitchFamily="2" charset="0"/>
                </a:rPr>
                <a:t> больше, чем вложили</a:t>
              </a:r>
            </a:p>
          </p:txBody>
        </p:sp>
        <p:cxnSp>
          <p:nvCxnSpPr>
            <p:cNvPr id="9" name="AutoShape 8"/>
            <p:cNvCxnSpPr>
              <a:cxnSpLocks noChangeShapeType="1"/>
            </p:cNvCxnSpPr>
            <p:nvPr/>
          </p:nvCxnSpPr>
          <p:spPr bwMode="auto">
            <a:xfrm>
              <a:off x="5400" y="4815"/>
              <a:ext cx="1350" cy="0"/>
            </a:xfrm>
            <a:prstGeom prst="straightConnector1">
              <a:avLst/>
            </a:prstGeom>
            <a:noFill/>
            <a:ln w="38100">
              <a:solidFill>
                <a:srgbClr val="76923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87236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5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95536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Оценка инвестиционного проекта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13"/>
          <p:cNvSpPr txBox="1">
            <a:spLocks noGrp="1" noChangeArrowheads="1"/>
          </p:cNvSpPr>
          <p:nvPr>
            <p:ph idx="1"/>
          </p:nvPr>
        </p:nvSpPr>
        <p:spPr bwMode="auto">
          <a:xfrm>
            <a:off x="467544" y="908720"/>
            <a:ext cx="79022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just" eaLnBrk="1" hangingPunct="1"/>
            <a:r>
              <a:rPr lang="ru-RU" sz="1800" dirty="0">
                <a:latin typeface="SchoolBookCTT" pitchFamily="2" charset="0"/>
              </a:rPr>
              <a:t>Для принятия решения об осуществлении проекта необходимо провести оценку по следующим направлениям:</a:t>
            </a:r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877521" y="1693216"/>
            <a:ext cx="7715304" cy="4357718"/>
            <a:chOff x="2025" y="8055"/>
            <a:chExt cx="9270" cy="6165"/>
          </a:xfrm>
          <a:noFill/>
        </p:grpSpPr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2025" y="8910"/>
              <a:ext cx="2820" cy="1350"/>
            </a:xfrm>
            <a:prstGeom prst="rect">
              <a:avLst/>
            </a:prstGeom>
            <a:grpFill/>
            <a:ln w="57150" cmpd="thinThick">
              <a:solidFill>
                <a:srgbClr val="4E6128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73138">
                <a:defRPr/>
              </a:pPr>
              <a:r>
                <a:rPr lang="ru-RU" sz="1600" b="1" dirty="0">
                  <a:latin typeface="SchoolBookCTT" pitchFamily="2" charset="0"/>
                </a:rPr>
                <a:t>1. Оценка эффективности проекта</a:t>
              </a:r>
              <a:endParaRPr lang="ru-RU" dirty="0">
                <a:latin typeface="SchoolBookCTT" pitchFamily="2" charset="0"/>
              </a:endParaRPr>
            </a:p>
          </p:txBody>
        </p:sp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025" y="12135"/>
              <a:ext cx="2820" cy="1350"/>
            </a:xfrm>
            <a:prstGeom prst="rect">
              <a:avLst/>
            </a:prstGeom>
            <a:grpFill/>
            <a:ln w="57150" cmpd="thinThick">
              <a:solidFill>
                <a:srgbClr val="4E6128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73138">
                <a:defRPr/>
              </a:pPr>
              <a:r>
                <a:rPr lang="ru-RU" sz="1600" b="1">
                  <a:latin typeface="SchoolBookCTT" pitchFamily="2" charset="0"/>
                </a:rPr>
                <a:t>2. Оценка финансовой состоятельности</a:t>
              </a:r>
              <a:endParaRPr lang="ru-RU">
                <a:latin typeface="SchoolBookCTT" pitchFamily="2" charset="0"/>
              </a:endParaRPr>
            </a:p>
          </p:txBody>
        </p:sp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5310" y="8055"/>
              <a:ext cx="2820" cy="2985"/>
            </a:xfrm>
            <a:prstGeom prst="rect">
              <a:avLst/>
            </a:prstGeom>
            <a:grpFill/>
            <a:ln w="57150" cmpd="thinThick">
              <a:solidFill>
                <a:srgbClr val="4E6128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73138">
                <a:defRPr/>
              </a:pPr>
              <a:r>
                <a:rPr lang="ru-RU" sz="1500" dirty="0">
                  <a:latin typeface="SchoolBookCTT" pitchFamily="2" charset="0"/>
                </a:rPr>
                <a:t>Определение, когда вернутся первоначальные деньги, насколько создаваемая проектом прибыль привлекательна для Компании</a:t>
              </a: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5310" y="11625"/>
              <a:ext cx="2820" cy="2595"/>
            </a:xfrm>
            <a:prstGeom prst="rect">
              <a:avLst/>
            </a:prstGeom>
            <a:grpFill/>
            <a:ln w="57150" cmpd="thinThick">
              <a:solidFill>
                <a:srgbClr val="4E6128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73138">
                <a:defRPr/>
              </a:pPr>
              <a:endParaRPr lang="ru-RU" sz="1500" dirty="0">
                <a:latin typeface="SchoolBookCTT" pitchFamily="2" charset="0"/>
              </a:endParaRPr>
            </a:p>
            <a:p>
              <a:pPr defTabSz="973138">
                <a:defRPr/>
              </a:pPr>
              <a:r>
                <a:rPr lang="ru-RU" sz="1400" dirty="0">
                  <a:latin typeface="SchoolBookCTT" pitchFamily="2" charset="0"/>
                </a:rPr>
                <a:t>Оценка, хватит ли Компании источников финансирования (собственных, заемных) для реализации проекта</a:t>
              </a: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8475" y="8400"/>
              <a:ext cx="2820" cy="2100"/>
            </a:xfrm>
            <a:prstGeom prst="rect">
              <a:avLst/>
            </a:prstGeom>
            <a:grpFill/>
            <a:ln w="57150" cmpd="thinThick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73138">
                <a:defRPr/>
              </a:pPr>
              <a:r>
                <a:rPr lang="ru-RU" sz="1400" u="sng" dirty="0">
                  <a:latin typeface="SchoolBookCTT" pitchFamily="2" charset="0"/>
                </a:rPr>
                <a:t>Показатели эффективности: </a:t>
              </a:r>
              <a:r>
                <a:rPr lang="ru-RU" sz="1400" dirty="0">
                  <a:latin typeface="SchoolBookCTT" pitchFamily="2" charset="0"/>
                </a:rPr>
                <a:t>Прибыль, Период окупаемости, </a:t>
              </a:r>
              <a:r>
                <a:rPr lang="en-US" sz="1400" dirty="0">
                  <a:latin typeface="SchoolBookCTT" pitchFamily="2" charset="0"/>
                </a:rPr>
                <a:t>NPV</a:t>
              </a:r>
              <a:r>
                <a:rPr lang="ru-RU" sz="1400" dirty="0">
                  <a:latin typeface="SchoolBookCTT" pitchFamily="2" charset="0"/>
                </a:rPr>
                <a:t>, </a:t>
              </a:r>
              <a:r>
                <a:rPr lang="en-US" sz="1400" dirty="0">
                  <a:latin typeface="SchoolBookCTT" pitchFamily="2" charset="0"/>
                </a:rPr>
                <a:t>IRR</a:t>
              </a:r>
              <a:r>
                <a:rPr lang="ru-RU" sz="1400" dirty="0">
                  <a:latin typeface="SchoolBookCTT" pitchFamily="2" charset="0"/>
                </a:rPr>
                <a:t>, Прибыльность инвестиций</a:t>
              </a:r>
              <a:endParaRPr lang="ru-RU" dirty="0">
                <a:latin typeface="SchoolBookCTT" pitchFamily="2" charset="0"/>
              </a:endParaRPr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8475" y="12135"/>
              <a:ext cx="2820" cy="1530"/>
            </a:xfrm>
            <a:prstGeom prst="rect">
              <a:avLst/>
            </a:prstGeom>
            <a:grpFill/>
            <a:ln w="57150" cmpd="thinThick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73138">
                <a:defRPr/>
              </a:pPr>
              <a:r>
                <a:rPr lang="ru-RU" sz="1400" dirty="0">
                  <a:latin typeface="SchoolBookCTT" pitchFamily="2" charset="0"/>
                </a:rPr>
                <a:t>График финансирования. Отчет о движении денежных средств</a:t>
              </a:r>
              <a:endParaRPr lang="ru-RU" dirty="0">
                <a:latin typeface="SchoolBookCTT" pitchFamily="2" charset="0"/>
              </a:endParaRPr>
            </a:p>
          </p:txBody>
        </p:sp>
        <p:cxnSp>
          <p:nvCxnSpPr>
            <p:cNvPr id="13" name="AutoShape 8"/>
            <p:cNvCxnSpPr>
              <a:cxnSpLocks noChangeShapeType="1"/>
            </p:cNvCxnSpPr>
            <p:nvPr/>
          </p:nvCxnSpPr>
          <p:spPr bwMode="auto">
            <a:xfrm>
              <a:off x="4845" y="9510"/>
              <a:ext cx="465" cy="0"/>
            </a:xfrm>
            <a:prstGeom prst="straightConnector1">
              <a:avLst/>
            </a:prstGeom>
            <a:grpFill/>
            <a:ln w="28575">
              <a:solidFill>
                <a:srgbClr val="4E6128"/>
              </a:solidFill>
              <a:round/>
              <a:headEnd/>
              <a:tailEnd type="triangle" w="med" len="med"/>
            </a:ln>
          </p:spPr>
        </p:cxnSp>
        <p:cxnSp>
          <p:nvCxnSpPr>
            <p:cNvPr id="14" name="AutoShape 9"/>
            <p:cNvCxnSpPr>
              <a:cxnSpLocks noChangeShapeType="1"/>
            </p:cNvCxnSpPr>
            <p:nvPr/>
          </p:nvCxnSpPr>
          <p:spPr bwMode="auto">
            <a:xfrm>
              <a:off x="4845" y="12750"/>
              <a:ext cx="465" cy="0"/>
            </a:xfrm>
            <a:prstGeom prst="straightConnector1">
              <a:avLst/>
            </a:prstGeom>
            <a:grpFill/>
            <a:ln w="28575">
              <a:solidFill>
                <a:srgbClr val="4E6128"/>
              </a:solidFill>
              <a:round/>
              <a:headEnd/>
              <a:tailEnd type="triangle" w="med" len="med"/>
            </a:ln>
          </p:spPr>
        </p:cxnSp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>
              <a:off x="8010" y="9240"/>
              <a:ext cx="624" cy="230"/>
            </a:xfrm>
            <a:prstGeom prst="rightArrow">
              <a:avLst>
                <a:gd name="adj1" fmla="val 50000"/>
                <a:gd name="adj2" fmla="val 63889"/>
              </a:avLst>
            </a:prstGeom>
            <a:solidFill>
              <a:srgbClr val="00B05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SchoolBookCTT" pitchFamily="2" charset="0"/>
              </a:endParaRPr>
            </a:p>
          </p:txBody>
        </p:sp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>
              <a:off x="8010" y="12630"/>
              <a:ext cx="624" cy="276"/>
            </a:xfrm>
            <a:prstGeom prst="rightArrow">
              <a:avLst>
                <a:gd name="adj1" fmla="val 50000"/>
                <a:gd name="adj2" fmla="val 63889"/>
              </a:avLst>
            </a:prstGeom>
            <a:solidFill>
              <a:srgbClr val="00B05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SchoolBookCTT" pitchFamily="2" charset="0"/>
              </a:endParaRPr>
            </a:p>
          </p:txBody>
        </p:sp>
      </p:grp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56692" y="6200437"/>
            <a:ext cx="9087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800" i="1">
                <a:latin typeface="SchoolBookCTT" pitchFamily="2" charset="0"/>
              </a:rPr>
              <a:t>По данным критериям оценивают проект все заинтересованные стороны: менеджмент, собственники, потенциальные инвесторы, банки.</a:t>
            </a:r>
            <a:endParaRPr lang="ru-RU" sz="1800">
              <a:latin typeface="SchoolBookC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14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95536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Структура бизнес-плана в части формирования ф/э модели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15" name="Text 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468313" y="1052512"/>
            <a:ext cx="8229600" cy="5805487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dirty="0" smtClean="0">
                <a:latin typeface="SchoolBookCTT" pitchFamily="2" charset="0"/>
              </a:rPr>
              <a:t>Определение</a:t>
            </a:r>
          </a:p>
          <a:p>
            <a:pPr eaLnBrk="1" hangingPunct="1"/>
            <a:r>
              <a:rPr lang="ru-RU" sz="2000" b="1" dirty="0">
                <a:latin typeface="SchoolBookCTT" pitchFamily="2" charset="0"/>
              </a:rPr>
              <a:t> </a:t>
            </a:r>
            <a:r>
              <a:rPr lang="ru-RU" sz="2000" b="1" dirty="0" smtClean="0">
                <a:latin typeface="SchoolBookCTT" pitchFamily="2" charset="0"/>
              </a:rPr>
              <a:t>     </a:t>
            </a:r>
            <a:r>
              <a:rPr lang="ru-RU" sz="2000" b="1" dirty="0">
                <a:latin typeface="SchoolBookCTT" pitchFamily="2" charset="0"/>
              </a:rPr>
              <a:t>затрат</a:t>
            </a:r>
            <a:endParaRPr lang="ru-RU" sz="2000" dirty="0">
              <a:latin typeface="SchoolBookCTT" pitchFamily="2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372200" y="1075411"/>
            <a:ext cx="2271713" cy="857250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>
                <a:latin typeface="SchoolBookCTT" pitchFamily="2" charset="0"/>
              </a:rPr>
              <a:t>Бюджет доходов и расходов</a:t>
            </a:r>
            <a:endParaRPr lang="ru-RU" sz="2000">
              <a:latin typeface="SchoolBookCTT" pitchFamily="2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347864" y="1085498"/>
            <a:ext cx="2500313" cy="857250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>
                <a:latin typeface="SchoolBookCTT" pitchFamily="2" charset="0"/>
              </a:rPr>
              <a:t>Определение доходов</a:t>
            </a:r>
            <a:endParaRPr lang="ru-RU" sz="2000">
              <a:latin typeface="SchoolBookCTT" pitchFamily="2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356689" y="2357304"/>
            <a:ext cx="250031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Источники доходов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347864" y="2862800"/>
            <a:ext cx="250031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Продажа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345021" y="3508554"/>
            <a:ext cx="250031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Реализация услуг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755576" y="2357304"/>
            <a:ext cx="242887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Текущие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755575" y="2862800"/>
            <a:ext cx="242887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Единовременные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228184" y="2316320"/>
            <a:ext cx="2286000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Доходы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6175698" y="2862800"/>
            <a:ext cx="2286000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Расходы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6146800" y="3495675"/>
            <a:ext cx="2286000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Фин. результат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84138" y="4180510"/>
            <a:ext cx="2500312" cy="928688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900" b="1">
                <a:latin typeface="SchoolBookCTT" pitchFamily="2" charset="0"/>
              </a:rPr>
              <a:t>Бюджет движения денежных средств</a:t>
            </a:r>
            <a:endParaRPr lang="ru-RU" sz="1900">
              <a:latin typeface="SchoolBookCTT" pitchFamily="2" charset="0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366157" y="4180510"/>
            <a:ext cx="2500313" cy="928688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900" b="1">
                <a:latin typeface="SchoolBookCTT" pitchFamily="2" charset="0"/>
              </a:rPr>
              <a:t>Формирование потока чистых средств</a:t>
            </a:r>
            <a:endParaRPr lang="ru-RU" sz="1900">
              <a:latin typeface="SchoolBookCTT" pitchFamily="2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6294581" y="4171950"/>
            <a:ext cx="2214562" cy="928688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900" b="1">
                <a:latin typeface="Times New Roman" pitchFamily="18" charset="0"/>
              </a:rPr>
              <a:t>Оценка эффективности инвестиций</a:t>
            </a:r>
            <a:endParaRPr lang="ru-RU" sz="1900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64782" y="5364319"/>
            <a:ext cx="242887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Операционная д-ть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84138" y="5976938"/>
            <a:ext cx="242887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Инвестиционная д-ть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684138" y="6533077"/>
            <a:ext cx="2428875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Финансовая д-ть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3351498" y="5339769"/>
            <a:ext cx="250031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Притоки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3345020" y="5976938"/>
            <a:ext cx="250031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Оттоки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6299622" y="5353855"/>
            <a:ext cx="2214562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Срок окупаемости</a:t>
            </a: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6372200" y="5922204"/>
            <a:ext cx="2214562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1600">
                <a:latin typeface="SchoolBookCTT" pitchFamily="2" charset="0"/>
              </a:rPr>
              <a:t>Чистая стоимость</a:t>
            </a:r>
          </a:p>
        </p:txBody>
      </p:sp>
    </p:spTree>
    <p:extLst>
      <p:ext uri="{BB962C8B-B14F-4D97-AF65-F5344CB8AC3E}">
        <p14:creationId xmlns:p14="http://schemas.microsoft.com/office/powerpoint/2010/main" val="1981214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3568" y="0"/>
            <a:ext cx="7756263" cy="10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</a:rPr>
              <a:t>Определение затрат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6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684213" y="908050"/>
            <a:ext cx="7745412" cy="161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600" b="1" dirty="0">
                <a:latin typeface="SchoolBookCTT" pitchFamily="2" charset="0"/>
              </a:rPr>
              <a:t>ЦЕЛЬ</a:t>
            </a:r>
            <a:r>
              <a:rPr lang="ru-RU" sz="1600" dirty="0">
                <a:latin typeface="SchoolBookCTT" pitchFamily="2" charset="0"/>
              </a:rPr>
              <a:t> – </a:t>
            </a:r>
            <a:r>
              <a:rPr lang="ru-RU" sz="1600" i="1" dirty="0">
                <a:latin typeface="SchoolBookCTT" pitchFamily="2" charset="0"/>
              </a:rPr>
              <a:t>определить объемы и структуру затрат по видам, источникам и направлениям</a:t>
            </a:r>
            <a:r>
              <a:rPr lang="ru-RU" sz="1600" i="1" dirty="0" smtClean="0">
                <a:latin typeface="SchoolBookCTT" pitchFamily="2" charset="0"/>
              </a:rPr>
              <a:t>.</a:t>
            </a:r>
            <a:endParaRPr lang="ru-RU" sz="1600" i="1" dirty="0">
              <a:latin typeface="SchoolBookCTT" pitchFamily="2" charset="0"/>
            </a:endParaRPr>
          </a:p>
          <a:p>
            <a:pPr algn="just" eaLnBrk="1" hangingPunct="1"/>
            <a:r>
              <a:rPr lang="ru-RU" sz="1600" dirty="0">
                <a:latin typeface="SchoolBookCTT" pitchFamily="2" charset="0"/>
              </a:rPr>
              <a:t>Расчет и расшифровка единовременных и текущих затрат по реализации инвестиционного проекта с учетом дисконтирования и прогнозируемых индексов инфляции. Показатели затрат могут подразделяться на источники финансирования.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707904" y="2605154"/>
            <a:ext cx="2000250" cy="428625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dirty="0">
                <a:latin typeface="SchoolBookCTT" pitchFamily="2" charset="0"/>
              </a:rPr>
              <a:t>Затраты </a:t>
            </a:r>
            <a:endParaRPr lang="ru-RU" sz="2000" dirty="0">
              <a:latin typeface="SchoolBookCTT" pitchFamily="2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516216" y="3160556"/>
            <a:ext cx="2000250" cy="428625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i="1" dirty="0">
                <a:latin typeface="SchoolBookCTT" pitchFamily="2" charset="0"/>
              </a:rPr>
              <a:t>переменные</a:t>
            </a:r>
            <a:endParaRPr lang="ru-RU" sz="2000" i="1" dirty="0">
              <a:latin typeface="SchoolBookCTT" pitchFamily="2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91152" y="3171825"/>
            <a:ext cx="2000250" cy="428625"/>
          </a:xfrm>
          <a:prstGeom prst="rect">
            <a:avLst/>
          </a:prstGeom>
          <a:noFill/>
          <a:ln w="57150" cmpd="thinThick">
            <a:solidFill>
              <a:srgbClr val="4E61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 b="1" i="1">
                <a:latin typeface="SchoolBookCTT" pitchFamily="2" charset="0"/>
              </a:rPr>
              <a:t>постоянные</a:t>
            </a:r>
            <a:endParaRPr lang="ru-RU" sz="2000" i="1">
              <a:latin typeface="SchoolBookCTT" pitchFamily="2" charset="0"/>
            </a:endParaRPr>
          </a:p>
        </p:txBody>
      </p:sp>
      <p:cxnSp>
        <p:nvCxnSpPr>
          <p:cNvPr id="10" name="Прямая со стрелкой 9"/>
          <p:cNvCxnSpPr>
            <a:cxnSpLocks noChangeShapeType="1"/>
            <a:endCxn id="9" idx="3"/>
          </p:cNvCxnSpPr>
          <p:nvPr/>
        </p:nvCxnSpPr>
        <p:spPr bwMode="auto">
          <a:xfrm flipH="1">
            <a:off x="2691402" y="3053400"/>
            <a:ext cx="955088" cy="332738"/>
          </a:xfrm>
          <a:prstGeom prst="straightConnector1">
            <a:avLst/>
          </a:prstGeom>
          <a:noFill/>
          <a:ln w="28575" algn="ctr">
            <a:solidFill>
              <a:srgbClr val="008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Прямая со стрелкой 9"/>
          <p:cNvCxnSpPr>
            <a:cxnSpLocks noChangeShapeType="1"/>
            <a:endCxn id="8" idx="1"/>
          </p:cNvCxnSpPr>
          <p:nvPr/>
        </p:nvCxnSpPr>
        <p:spPr bwMode="auto">
          <a:xfrm>
            <a:off x="5708154" y="3033779"/>
            <a:ext cx="808062" cy="341090"/>
          </a:xfrm>
          <a:prstGeom prst="straightConnector1">
            <a:avLst/>
          </a:prstGeom>
          <a:noFill/>
          <a:ln w="28575" algn="ctr">
            <a:solidFill>
              <a:srgbClr val="008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691152" y="3872516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 dirty="0">
                <a:latin typeface="SchoolBookCTT" pitchFamily="2" charset="0"/>
              </a:rPr>
              <a:t>На сырье и материалы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691151" y="4579513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>
                <a:latin typeface="SchoolBookCTT" pitchFamily="2" charset="0"/>
              </a:rPr>
              <a:t>На произв. персонал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689940" y="5172075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>
                <a:latin typeface="SchoolBookCTT" pitchFamily="2" charset="0"/>
              </a:rPr>
              <a:t>На топливо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689939" y="5886718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>
                <a:latin typeface="SchoolBookCTT" pitchFamily="2" charset="0"/>
              </a:rPr>
              <a:t>и др.</a:t>
            </a: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6481857" y="4029075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>
                <a:latin typeface="SchoolBookCTT" pitchFamily="2" charset="0"/>
              </a:rPr>
              <a:t>На производство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481856" y="4579513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>
                <a:latin typeface="SchoolBookCTT" pitchFamily="2" charset="0"/>
              </a:rPr>
              <a:t>На торговые издержки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481855" y="5172075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>
                <a:latin typeface="SchoolBookCTT" pitchFamily="2" charset="0"/>
              </a:rPr>
              <a:t>На админ. издержки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6481854" y="5784760"/>
            <a:ext cx="2214563" cy="323850"/>
          </a:xfrm>
          <a:prstGeom prst="rect">
            <a:avLst/>
          </a:prstGeom>
          <a:noFill/>
          <a:ln w="19050">
            <a:solidFill>
              <a:srgbClr val="4E6128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defTabSz="973138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defTabSz="973138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400">
                <a:latin typeface="SchoolBookCTT" pitchFamily="2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48940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3568" y="116632"/>
            <a:ext cx="7756263" cy="10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Определение затрат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683568" y="764704"/>
            <a:ext cx="7747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endParaRPr lang="ru-RU" sz="2000" b="1" dirty="0">
              <a:latin typeface="SchoolBookCTT" pitchFamily="2" charset="0"/>
            </a:endParaRPr>
          </a:p>
          <a:p>
            <a:pPr algn="l" eaLnBrk="1" hangingPunct="1"/>
            <a:r>
              <a:rPr lang="ru-RU" sz="2000" b="1" dirty="0" smtClean="0">
                <a:latin typeface="SchoolBookCTT" pitchFamily="2" charset="0"/>
              </a:rPr>
              <a:t>Пример</a:t>
            </a:r>
            <a:r>
              <a:rPr lang="ru-RU" sz="2000" dirty="0" smtClean="0">
                <a:latin typeface="SchoolBookCTT" pitchFamily="2" charset="0"/>
              </a:rPr>
              <a:t> инвестиционного проекта по строительству и реализации коттеджей и оказанию услуг рекреационного комплекса. </a:t>
            </a:r>
          </a:p>
          <a:p>
            <a:pPr eaLnBrk="1" hangingPunct="1"/>
            <a:r>
              <a:rPr lang="ru-RU" sz="2000" dirty="0" smtClean="0">
                <a:latin typeface="SchoolBookCTT" pitchFamily="2" charset="0"/>
              </a:rPr>
              <a:t>ОПРЕДЕЛЕНИЕ </a:t>
            </a:r>
            <a:r>
              <a:rPr lang="ru-RU" sz="2000" dirty="0">
                <a:latin typeface="SchoolBookCTT" pitchFamily="2" charset="0"/>
              </a:rPr>
              <a:t>ЗАТРАТ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674093"/>
              </p:ext>
            </p:extLst>
          </p:nvPr>
        </p:nvGraphicFramePr>
        <p:xfrm>
          <a:off x="395536" y="2852936"/>
          <a:ext cx="8532442" cy="3744416"/>
        </p:xfrm>
        <a:graphic>
          <a:graphicData uri="http://schemas.openxmlformats.org/drawingml/2006/table">
            <a:tbl>
              <a:tblPr/>
              <a:tblGrid>
                <a:gridCol w="3400147"/>
                <a:gridCol w="1026459"/>
                <a:gridCol w="1026459"/>
                <a:gridCol w="1026459"/>
                <a:gridCol w="1026459"/>
                <a:gridCol w="1026459"/>
              </a:tblGrid>
              <a:tr h="5208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РАСХОДЫ, тыс. руб.</a:t>
                      </a:r>
                    </a:p>
                  </a:txBody>
                  <a:tcPr marL="9525" marR="9525" marT="105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год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год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 год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 год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 год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73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Расходы на сырье и материалы</a:t>
                      </a:r>
                    </a:p>
                  </a:txBody>
                  <a:tcPr marL="9525" marR="9525" marT="105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25 000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27 500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30 250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33 275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36 603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Расходы на оплату труда</a:t>
                      </a:r>
                    </a:p>
                  </a:txBody>
                  <a:tcPr marL="9525" marR="9525" marT="105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15 000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16 500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18 150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19 965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21 962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Налоги</a:t>
                      </a:r>
                    </a:p>
                  </a:txBody>
                  <a:tcPr marL="9525" marR="9525" marT="105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3 500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3 850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4 235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4 659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5 124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Комунальные платежи</a:t>
                      </a:r>
                    </a:p>
                  </a:txBody>
                  <a:tcPr marL="9525" marR="9525" marT="105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2 000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2 200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2 420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2 662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2 928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84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Прочие расходы</a:t>
                      </a:r>
                    </a:p>
                  </a:txBody>
                  <a:tcPr marL="9525" marR="9525" marT="105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1 500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1 650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1 815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1 997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2 196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84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Всего расходов</a:t>
                      </a:r>
                    </a:p>
                  </a:txBody>
                  <a:tcPr marL="9525" marR="9525" marT="105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47 000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51 700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56 870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62 557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68 813</a:t>
                      </a:r>
                    </a:p>
                  </a:txBody>
                  <a:tcPr marL="9525" marR="9525" marT="105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886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3568" y="260648"/>
            <a:ext cx="7699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Определение доходов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7"/>
          <p:cNvSpPr txBox="1">
            <a:spLocks noGrp="1" noChangeArrowheads="1"/>
          </p:cNvSpPr>
          <p:nvPr>
            <p:ph idx="1"/>
          </p:nvPr>
        </p:nvSpPr>
        <p:spPr bwMode="auto">
          <a:xfrm>
            <a:off x="698500" y="765175"/>
            <a:ext cx="826611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algn="l" eaLnBrk="1" hangingPunct="1"/>
            <a:r>
              <a:rPr lang="ru-RU" sz="1600" b="1" dirty="0">
                <a:latin typeface="SchoolBookCTT" pitchFamily="2" charset="0"/>
              </a:rPr>
              <a:t>ЦЕЛЬ</a:t>
            </a:r>
            <a:r>
              <a:rPr lang="ru-RU" sz="1600" dirty="0">
                <a:latin typeface="SchoolBookCTT" pitchFamily="2" charset="0"/>
              </a:rPr>
              <a:t> – </a:t>
            </a:r>
            <a:r>
              <a:rPr lang="ru-RU" sz="1600" i="1" dirty="0">
                <a:latin typeface="SchoolBookCTT" pitchFamily="2" charset="0"/>
              </a:rPr>
              <a:t>определить объемы производства, источники получения дохода и </a:t>
            </a:r>
            <a:r>
              <a:rPr lang="ru-RU" sz="1600" i="1" dirty="0" err="1">
                <a:latin typeface="SchoolBookCTT" pitchFamily="2" charset="0"/>
              </a:rPr>
              <a:t>т.п</a:t>
            </a:r>
            <a:r>
              <a:rPr lang="ru-RU" sz="1600" i="1" dirty="0">
                <a:latin typeface="SchoolBookCTT" pitchFamily="2" charset="0"/>
              </a:rPr>
              <a:t> </a:t>
            </a:r>
          </a:p>
          <a:p>
            <a:pPr algn="l" eaLnBrk="1" hangingPunct="1"/>
            <a:endParaRPr lang="ru-RU" sz="1600" i="1" dirty="0">
              <a:latin typeface="SchoolBookCTT" pitchFamily="2" charset="0"/>
            </a:endParaRPr>
          </a:p>
          <a:p>
            <a:pPr algn="just" eaLnBrk="1" hangingPunct="1"/>
            <a:r>
              <a:rPr lang="ru-RU" sz="1600" dirty="0">
                <a:latin typeface="SchoolBookCTT" pitchFamily="2" charset="0"/>
              </a:rPr>
              <a:t>Приводится расчет объемов производства, определяются источники получения дохода, устанавливаются цены на товары и услуги (плата за право аренды, продажа существующих и новых объектов и т.д.).</a:t>
            </a:r>
          </a:p>
        </p:txBody>
      </p:sp>
      <p:sp>
        <p:nvSpPr>
          <p:cNvPr id="6" name="Овал 5"/>
          <p:cNvSpPr/>
          <p:nvPr/>
        </p:nvSpPr>
        <p:spPr bwMode="auto">
          <a:xfrm>
            <a:off x="3635896" y="3573016"/>
            <a:ext cx="2071687" cy="142875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defTabSz="973138">
              <a:defRPr/>
            </a:pPr>
            <a:r>
              <a:rPr lang="ru-RU" dirty="0" smtClean="0">
                <a:solidFill>
                  <a:schemeClr val="tx1"/>
                </a:solidFill>
                <a:latin typeface="SchoolBookCTT" pitchFamily="2" charset="0"/>
              </a:rPr>
              <a:t>    Доходы</a:t>
            </a:r>
            <a:endParaRPr lang="ru-RU" dirty="0">
              <a:solidFill>
                <a:schemeClr val="tx1"/>
              </a:solidFill>
              <a:latin typeface="SchoolBookCTT" pitchFamily="2" charset="0"/>
            </a:endParaRPr>
          </a:p>
        </p:txBody>
      </p:sp>
      <p:cxnSp>
        <p:nvCxnSpPr>
          <p:cNvPr id="7" name="Прямая со стрелкой 14"/>
          <p:cNvCxnSpPr>
            <a:cxnSpLocks noChangeShapeType="1"/>
          </p:cNvCxnSpPr>
          <p:nvPr/>
        </p:nvCxnSpPr>
        <p:spPr bwMode="auto">
          <a:xfrm rot="5400000" flipH="1" flipV="1">
            <a:off x="4493145" y="3322359"/>
            <a:ext cx="358775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Прямая со стрелкой 14"/>
          <p:cNvCxnSpPr>
            <a:cxnSpLocks noChangeShapeType="1"/>
          </p:cNvCxnSpPr>
          <p:nvPr/>
        </p:nvCxnSpPr>
        <p:spPr bwMode="auto">
          <a:xfrm>
            <a:off x="4675786" y="5029681"/>
            <a:ext cx="1587" cy="36067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Скругленный прямоугольник 10"/>
          <p:cNvSpPr/>
          <p:nvPr/>
        </p:nvSpPr>
        <p:spPr bwMode="auto">
          <a:xfrm>
            <a:off x="3926485" y="2643702"/>
            <a:ext cx="1500187" cy="500063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r>
              <a:rPr lang="ru-RU" sz="2000" dirty="0" smtClean="0">
                <a:latin typeface="SchoolBookCTT" pitchFamily="2" charset="0"/>
              </a:rPr>
              <a:t>  Объект</a:t>
            </a:r>
            <a:endParaRPr lang="ru-RU" sz="2000" dirty="0">
              <a:latin typeface="SchoolBookCTT" pitchFamily="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3921645" y="5438206"/>
            <a:ext cx="1500187" cy="500062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r>
              <a:rPr lang="ru-RU" sz="2000" dirty="0" smtClean="0">
                <a:latin typeface="SchoolBookCTT" pitchFamily="2" charset="0"/>
              </a:rPr>
              <a:t>    Рынок</a:t>
            </a:r>
            <a:endParaRPr lang="ru-RU" sz="2000" dirty="0">
              <a:latin typeface="SchoolBookCTT" pitchFamily="2" charset="0"/>
            </a:endParaRPr>
          </a:p>
        </p:txBody>
      </p:sp>
      <p:cxnSp>
        <p:nvCxnSpPr>
          <p:cNvPr id="13" name="Прямая со стрелкой 14"/>
          <p:cNvCxnSpPr>
            <a:cxnSpLocks noChangeShapeType="1"/>
            <a:endCxn id="24" idx="3"/>
          </p:cNvCxnSpPr>
          <p:nvPr/>
        </p:nvCxnSpPr>
        <p:spPr bwMode="auto">
          <a:xfrm flipH="1" flipV="1">
            <a:off x="3507033" y="3502540"/>
            <a:ext cx="344887" cy="322744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Прямая со стрелкой 14"/>
          <p:cNvCxnSpPr>
            <a:cxnSpLocks noChangeShapeType="1"/>
            <a:endCxn id="25" idx="3"/>
          </p:cNvCxnSpPr>
          <p:nvPr/>
        </p:nvCxnSpPr>
        <p:spPr bwMode="auto">
          <a:xfrm flipH="1">
            <a:off x="3396455" y="4755049"/>
            <a:ext cx="383457" cy="15620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Прямая со стрелкой 14"/>
          <p:cNvCxnSpPr>
            <a:cxnSpLocks noChangeShapeType="1"/>
          </p:cNvCxnSpPr>
          <p:nvPr/>
        </p:nvCxnSpPr>
        <p:spPr bwMode="auto">
          <a:xfrm flipV="1">
            <a:off x="5508104" y="3698092"/>
            <a:ext cx="388665" cy="17938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Прямая со стрелкой 14"/>
          <p:cNvCxnSpPr>
            <a:cxnSpLocks noChangeShapeType="1"/>
            <a:stCxn id="6" idx="5"/>
          </p:cNvCxnSpPr>
          <p:nvPr/>
        </p:nvCxnSpPr>
        <p:spPr bwMode="auto">
          <a:xfrm>
            <a:off x="5404191" y="4792530"/>
            <a:ext cx="492578" cy="23715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Скругленный прямоугольник 16"/>
          <p:cNvSpPr/>
          <p:nvPr/>
        </p:nvSpPr>
        <p:spPr bwMode="auto">
          <a:xfrm>
            <a:off x="5896769" y="3198030"/>
            <a:ext cx="1500187" cy="500063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r>
              <a:rPr lang="ru-RU" sz="2000" dirty="0">
                <a:latin typeface="SchoolBookCTT" pitchFamily="2" charset="0"/>
              </a:rPr>
              <a:t>Стоимость</a:t>
            </a: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5896769" y="4654908"/>
            <a:ext cx="1500187" cy="500063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r>
              <a:rPr lang="ru-RU" sz="2000" dirty="0">
                <a:latin typeface="SchoolBookCTT" pitchFamily="2" charset="0"/>
              </a:rPr>
              <a:t>Рост цены</a:t>
            </a: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1721096" y="3252509"/>
            <a:ext cx="1785937" cy="500062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r>
              <a:rPr lang="ru-RU" sz="2000" dirty="0">
                <a:latin typeface="SchoolBookCTT" pitchFamily="2" charset="0"/>
              </a:rPr>
              <a:t>Количество</a:t>
            </a: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1610518" y="4661219"/>
            <a:ext cx="1785937" cy="500063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defTabSz="973138">
              <a:defRPr/>
            </a:pPr>
            <a:r>
              <a:rPr lang="ru-RU" sz="2000" dirty="0">
                <a:latin typeface="SchoolBookCTT" pitchFamily="2" charset="0"/>
              </a:rPr>
              <a:t>Конкуренция</a:t>
            </a:r>
          </a:p>
        </p:txBody>
      </p:sp>
    </p:spTree>
    <p:extLst>
      <p:ext uri="{BB962C8B-B14F-4D97-AF65-F5344CB8AC3E}">
        <p14:creationId xmlns:p14="http://schemas.microsoft.com/office/powerpoint/2010/main" val="606838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3568" y="-34355"/>
            <a:ext cx="7756263" cy="10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400" b="1">
                <a:solidFill>
                  <a:srgbClr val="CCFFCC"/>
                </a:solidFill>
                <a:latin typeface="SchoolBookCTT" pitchFamily="2" charset="0"/>
              </a:rPr>
              <a:t>Определение доходов</a:t>
            </a:r>
            <a:endParaRPr lang="ru-RU" sz="2400">
              <a:solidFill>
                <a:srgbClr val="CCFFCC"/>
              </a:solidFill>
              <a:latin typeface="SchoolBookCTT" pitchFamily="2" charset="0"/>
            </a:endParaRPr>
          </a:p>
        </p:txBody>
      </p:sp>
      <p:sp>
        <p:nvSpPr>
          <p:cNvPr id="5" name="Text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323528" y="836712"/>
            <a:ext cx="81790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 Cyr" pitchFamily="34" charset="-5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 Cyr" pitchFamily="34" charset="-52"/>
              </a:defRPr>
            </a:lvl9pPr>
          </a:lstStyle>
          <a:p>
            <a:pPr eaLnBrk="1" hangingPunct="1"/>
            <a:r>
              <a:rPr lang="ru-RU" sz="2000">
                <a:latin typeface="SchoolBookCTT" pitchFamily="2" charset="0"/>
              </a:rPr>
              <a:t>Пример: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46244"/>
              </p:ext>
            </p:extLst>
          </p:nvPr>
        </p:nvGraphicFramePr>
        <p:xfrm>
          <a:off x="467544" y="1412776"/>
          <a:ext cx="8072437" cy="5213238"/>
        </p:xfrm>
        <a:graphic>
          <a:graphicData uri="http://schemas.openxmlformats.org/drawingml/2006/table">
            <a:tbl>
              <a:tblPr/>
              <a:tblGrid>
                <a:gridCol w="3182698"/>
                <a:gridCol w="908095"/>
                <a:gridCol w="995411"/>
                <a:gridCol w="995411"/>
                <a:gridCol w="995411"/>
                <a:gridCol w="995411"/>
              </a:tblGrid>
              <a:tr h="3987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ДОХОДЫ, тыс. руб.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год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 год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 год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 год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 год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1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Продажа коттеджей, тыс. руб.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99 000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187 550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259 545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322 102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25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Стоимость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коттеджа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VIP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40 000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44 000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48 400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53 240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58 564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25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Количество коттеджей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VIP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1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Итого продано коттеджей 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VIP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44 000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96 800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159 720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175 692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471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Стоимость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 коттеджа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Эконом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27 500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30 250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33 275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36 603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25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Количество коттеджей Эконом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1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Итого продано </a:t>
                      </a:r>
                      <a:r>
                        <a:rPr lang="ru-RU" sz="1400" b="0" i="1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коттеджей </a:t>
                      </a: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Эконом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55 000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90 750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99 825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146 410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Услуги рекреации, тыс. руб.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196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257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337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442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25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Массаж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66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87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115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152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25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SPA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SchoolBookCTT" pitchFamily="2" charset="0"/>
                      </a:endParaRP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63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80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101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128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11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Бассейн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67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121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162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1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Итого доходов, тыс. руб.</a:t>
                      </a:r>
                    </a:p>
                  </a:txBody>
                  <a:tcPr marL="9525" marR="9525" marT="966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25 150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99 196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187 807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259 882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SchoolBookCTT" pitchFamily="2" charset="0"/>
                        </a:rPr>
                        <a:t>322 544</a:t>
                      </a:r>
                    </a:p>
                  </a:txBody>
                  <a:tcPr marL="9525" marR="9525" marT="96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302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51</TotalTime>
  <Words>1249</Words>
  <Application>Microsoft Office PowerPoint</Application>
  <PresentationFormat>Экран (4:3)</PresentationFormat>
  <Paragraphs>286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Формирование  финансово-экономической модели</vt:lpstr>
      <vt:lpstr>Инвестиционный проект – план вложения средств с целью получения дополнительной прибыли в будущем.</vt:lpstr>
      <vt:lpstr>Основы принятия решений о вложении средств в проект</vt:lpstr>
      <vt:lpstr>Оценка инвестиционного проекта</vt:lpstr>
      <vt:lpstr>Структура бизнес-плана в части формирования ф/э модели</vt:lpstr>
      <vt:lpstr>Определение затрат</vt:lpstr>
      <vt:lpstr>Определение затрат</vt:lpstr>
      <vt:lpstr>Определение доходов</vt:lpstr>
      <vt:lpstr>Определение доходов</vt:lpstr>
      <vt:lpstr>Бюджет доходов и расходов</vt:lpstr>
      <vt:lpstr>Бюджет движения денежных средств</vt:lpstr>
      <vt:lpstr>Формирование потоков чистых средств</vt:lpstr>
      <vt:lpstr>Дисконтирование</vt:lpstr>
      <vt:lpstr>Оценка эффективности инвестиций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 финансово-экономической модели</dc:title>
  <dc:creator>танюша</dc:creator>
  <cp:lastModifiedBy>танюша</cp:lastModifiedBy>
  <cp:revision>8</cp:revision>
  <dcterms:created xsi:type="dcterms:W3CDTF">2016-06-03T10:52:20Z</dcterms:created>
  <dcterms:modified xsi:type="dcterms:W3CDTF">2016-06-03T13:54:15Z</dcterms:modified>
</cp:coreProperties>
</file>