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7" r:id="rId7"/>
    <p:sldId id="266" r:id="rId8"/>
    <p:sldId id="265" r:id="rId9"/>
    <p:sldId id="262" r:id="rId10"/>
    <p:sldId id="264" r:id="rId11"/>
    <p:sldId id="263" r:id="rId12"/>
    <p:sldId id="268" r:id="rId13"/>
    <p:sldId id="269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99FF66"/>
    <a:srgbClr val="336600"/>
    <a:srgbClr val="8D882B"/>
    <a:srgbClr val="006600"/>
    <a:srgbClr val="008000"/>
    <a:srgbClr val="CC00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43" autoAdjust="0"/>
    <p:restoredTop sz="94652" autoAdjust="0"/>
  </p:normalViewPr>
  <p:slideViewPr>
    <p:cSldViewPr>
      <p:cViewPr>
        <p:scale>
          <a:sx n="75" d="100"/>
          <a:sy n="75" d="100"/>
        </p:scale>
        <p:origin x="-1320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02572-548E-4D98-A304-DA2A45008C7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890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38F0-53A0-42EF-9BB1-7DBAC607D28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447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171D3-3261-41A5-B120-D8C5AEC0B1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58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0E05E-8813-41B2-9046-3ABB75AE570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6300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A451D-A7C6-4D60-8CFF-B08F9D20AEC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649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3E70A-12BF-4F76-AC3C-4155318858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3285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57A77-EEC5-4E68-B28B-6663551DD0C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898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C11CC-81A4-45B0-98D0-79296FEEE97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429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E17B5-407E-47F4-8689-55309989D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4275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DC904-D72D-4848-BCA6-F9CDC09F7BB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602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7D483-6F28-4268-8413-255C1B10557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230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815608-588A-43C1-8C16-229B11B87FED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84" y="0"/>
            <a:ext cx="874846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ФЕДЕРАЛЬНОЕ  ГОСУДАРСТВЕННОЕ ОБРАЗОВАТЕЛЬНОЕ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БЮДЖЕТНОЕ УЧРЕЖДЕНИЕ ВЫСШЕГО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ПРОФЕССИОНАЛЬНОГО ОБРАЗОВАНИЯ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ФИНАНСОВЫЙ УНИВЕРСИТЕТ ПРИ ПРАВИТЕЛЬСТВЕ РОССИЙСКОЙ ФЕДЕРАЦИИ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ЗАОЧНЫЙ ФИНАНСОВО-ЭКОНОМИЧЕСКИЙ ИНСТИТУТ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Кафедра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Философии и социологии</a:t>
            </a: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						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дисциплине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«Психология и педагогика»</a:t>
            </a:r>
          </a:p>
          <a:p>
            <a:pPr algn="ctr"/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Тема «Психология конфликтов»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Москва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201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Выделяют пять основных стратегий поведения в конфликтных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ситуациях: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0016" y="1712516"/>
            <a:ext cx="6246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настойчивость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(принуждение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уход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(уклонение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приспособление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(уступчивость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компромисс;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сотрудничество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4" name="Picture 2" descr="C:\Users\Виктория\Desktop\iвмы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6646">
            <a:off x="199255" y="2425953"/>
            <a:ext cx="1865342" cy="1067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Виктория\Desktop\немне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552" y="4365600"/>
            <a:ext cx="1831929" cy="1210526"/>
          </a:xfrm>
          <a:prstGeom prst="round2DiagRect">
            <a:avLst>
              <a:gd name="adj1" fmla="val 16667"/>
              <a:gd name="adj2" fmla="val 0"/>
            </a:avLst>
          </a:prstGeom>
          <a:ln w="9525" cap="sq">
            <a:solidFill>
              <a:schemeClr val="accent1">
                <a:lumMod val="2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Виктория\Desktop\енркеркер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3583">
            <a:off x="4368100" y="3747798"/>
            <a:ext cx="1705135" cy="12356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Виктория\Desktop\мкму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226">
            <a:off x="5520820" y="5360382"/>
            <a:ext cx="2213791" cy="15162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Виктория\Desktop\i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41" y="1566898"/>
            <a:ext cx="1442215" cy="1115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8633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6912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же, взгляд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проблемы, в том числе и на конфликт, как на нечто позитивное может оказаться полезным: он способен преобразить ваше мышление и помочь найти решение.</a:t>
            </a:r>
          </a:p>
        </p:txBody>
      </p:sp>
      <p:pic>
        <p:nvPicPr>
          <p:cNvPr id="9218" name="Picture 2" descr="C:\Users\Виктория\Desktop\x_cdef23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60132"/>
            <a:ext cx="6120680" cy="3800092"/>
          </a:xfrm>
          <a:prstGeom prst="roundRect">
            <a:avLst>
              <a:gd name="adj" fmla="val 11111"/>
            </a:avLst>
          </a:prstGeom>
          <a:ln w="190500" cap="rnd">
            <a:solidFill>
              <a:srgbClr val="8D882B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64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628800"/>
            <a:ext cx="813690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Конфликт любой всегда уладит мудрец, владеющий собой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.</a:t>
            </a:r>
            <a: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©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8640"/>
            <a:ext cx="7353944" cy="101566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помните:</a:t>
            </a:r>
            <a:endParaRPr lang="ru-RU" sz="60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1008" y="6304002"/>
            <a:ext cx="9198768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© Георгий Александров, советский философ.</a:t>
            </a:r>
          </a:p>
        </p:txBody>
      </p:sp>
    </p:spTree>
    <p:extLst>
      <p:ext uri="{BB962C8B-B14F-4D97-AF65-F5344CB8AC3E}">
        <p14:creationId xmlns:p14="http://schemas.microsoft.com/office/powerpoint/2010/main" val="57868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988840"/>
            <a:ext cx="11305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внимание!!!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6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828092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Конфли́кт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(от 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лат.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la-Latn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conflictus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 определяется в психологии как отсутствие согласия между двумя или более сторонами — лицами или 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группами.</a:t>
            </a:r>
            <a:endParaRPr lang="ru-RU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Виктория\Desktop\1256028950_draka-v-ofi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4198">
            <a:off x="1880907" y="2388666"/>
            <a:ext cx="4242887" cy="2815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424196"/>
              </p:ext>
            </p:extLst>
          </p:nvPr>
        </p:nvGraphicFramePr>
        <p:xfrm>
          <a:off x="395536" y="2060848"/>
          <a:ext cx="8358100" cy="4535724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3520030"/>
                <a:gridCol w="4838070"/>
              </a:tblGrid>
              <a:tr h="377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Признак классификации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конфликтов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</a:tr>
              <a:tr h="13167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действию на функционирование группы/организации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Конструктивные (функциональные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endParaRPr lang="ru-RU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Деструктивные (</a:t>
                      </a:r>
                      <a:r>
                        <a:rPr lang="ru-RU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дисфункциональные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</a:tr>
              <a:tr h="916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содержанию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Реалистические</a:t>
                      </a:r>
                    </a:p>
                    <a:p>
                      <a:pPr marL="0" lvl="0" indent="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(предметные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lvl="0" indent="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20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Нереалистические 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(беспредметные)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</a:tr>
              <a:tr h="1869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характеру участников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Внутриличностные</a:t>
                      </a:r>
                      <a:endParaRPr lang="ru-RU" sz="20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lvl="0" indent="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Межличностные</a:t>
                      </a:r>
                    </a:p>
                    <a:p>
                      <a:pPr marL="0" lvl="0" indent="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 личностью и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группой</a:t>
                      </a:r>
                    </a:p>
                    <a:p>
                      <a:pPr marL="0" lvl="0" indent="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ctr">
                        <a:lnSpc>
                          <a:spcPts val="1800"/>
                        </a:lnSpc>
                        <a:spcAft>
                          <a:spcPts val="12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Межгрупповые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480" marR="30480" marT="9525" marB="9525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27584" y="611182"/>
            <a:ext cx="7416824" cy="76944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Классификация конфликтов</a:t>
            </a:r>
            <a:endParaRPr kumimoji="0" lang="ru-RU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1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2002" y="260648"/>
            <a:ext cx="7848872" cy="1200329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Конструктивные (функциональные) конфликты приводят к принятию обоснованных решений и способствуют развитию взаимоотношений.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077072"/>
            <a:ext cx="6804248" cy="1569660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Деструктивные (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дисфункциональные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)конфликты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препятствуют эффективному взаимодействию и принятию решений.</a:t>
            </a:r>
          </a:p>
        </p:txBody>
      </p:sp>
      <p:pic>
        <p:nvPicPr>
          <p:cNvPr id="3074" name="Picture 2" descr="C:\Users\Виктория\Desktop\0-315006-cuplu_cearta_canapea_north_29c7df85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782" y="1700808"/>
            <a:ext cx="3888432" cy="2094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51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Реалистические конфликты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вызываются неудовлетворением определенных требований участников или несправедливым, по мнению одной или обеих сторон, распределением между ними каких-либо преимуществ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Нереалистические конфликты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имеют своей целью открытое выражение накопившихся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отрицательных эмоций,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обид, враждебности, то есть острое конфликтное взаимодействие становится здесь не средством достижения конкретного результата, а самоцелью.</a:t>
            </a:r>
          </a:p>
        </p:txBody>
      </p:sp>
      <p:pic>
        <p:nvPicPr>
          <p:cNvPr id="4098" name="Picture 2" descr="C:\Users\Виктория\Desktop\siblings-in-conflic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5890">
            <a:off x="522937" y="4188618"/>
            <a:ext cx="3426808" cy="22771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иктория\Desktop\1307643915_neighbour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81870"/>
            <a:ext cx="4536504" cy="2551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4578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8104" y="404158"/>
            <a:ext cx="3528392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Внутриличностный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конфликт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имеет место тогда, когда отсутствует согласие между различными психологическими факторами внутреннего мира личности: потребностями, мотивами, ценностями, чувствами и т. д.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11629"/>
            <a:ext cx="49685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Межличностный конфликт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— это самый распространенный тип конфликта. Причина конфликта —не только различия в характерах, взглядах, манерах поведения людей , но и борьба за ограниченные ресурсы (материальные средства, оборудование, производственные площади, рабочую силу и т. п.). Каждый считает, что в ресурсах нуждается именно он, а не кто-то другой. </a:t>
            </a:r>
          </a:p>
        </p:txBody>
      </p:sp>
      <p:pic>
        <p:nvPicPr>
          <p:cNvPr id="5122" name="Picture 2" descr="C:\Users\Виктория\Desktop\5.kanat_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2" b="21662"/>
          <a:stretch/>
        </p:blipFill>
        <p:spPr bwMode="auto">
          <a:xfrm>
            <a:off x="1979712" y="3460707"/>
            <a:ext cx="3978172" cy="1772313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6667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4572000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Конфликт между личностью и группой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возникает тогда, когда кто-либо из членов организации нарушает нормы поведения или общения, сложившиеся в неформальных группах.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996952"/>
            <a:ext cx="4572000" cy="1569660"/>
          </a:xfrm>
          <a:prstGeom prst="rect">
            <a:avLst/>
          </a:prstGeom>
          <a:solidFill>
            <a:srgbClr val="99FF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Межгрупповой конфликт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это конфликт между формальными и (или) неформальными группами, из которых состоит организация. </a:t>
            </a:r>
          </a:p>
        </p:txBody>
      </p:sp>
      <p:pic>
        <p:nvPicPr>
          <p:cNvPr id="6146" name="Picture 2" descr="C:\Users\Виктория\Desktop\66748473_1290099492_motherinlawdilbridzilla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0021"/>
            <a:ext cx="3456384" cy="251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38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Наиболее общими причинами социальных конфликтов являются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разное или абсолютно противоположное восприятие людьми целей, ценностей, интересов и поведения;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неравное положение людей в императивно-координированных ассоциациях (одни — управляют, другие — подчиняются);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разлад между ожиданиями и поступками людей;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недоразумения, логические ошибки и вообще семантические трудности в процессе коммуникации;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недостаток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некачественность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информации;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несовершенство человеческой психики, несоответствие между реальностью и представлениями о ней.</a:t>
            </a:r>
          </a:p>
        </p:txBody>
      </p:sp>
      <p:pic>
        <p:nvPicPr>
          <p:cNvPr id="7170" name="Picture 2" descr="C:\Users\Виктория\Desktop\240836_206651469372748_100000836888073_511000_3769389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45024"/>
            <a:ext cx="2880320" cy="25236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99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76672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Существует множество методов управления конфликтами. Укрупненно их можно разделить на несколько групп, каждая из которых имеет свою область применения</a:t>
            </a: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400" b="1" dirty="0" smtClean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Font typeface="+mj-lt"/>
              <a:buAutoNum type="arabicParenR"/>
            </a:pPr>
            <a:r>
              <a:rPr lang="ru-RU" sz="2400" b="1" dirty="0" err="1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внутриличностные</a:t>
            </a: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+mj-lt"/>
              <a:buAutoNum type="arabicParenR"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структурные;</a:t>
            </a:r>
          </a:p>
          <a:p>
            <a:pPr marL="342900" indent="-342900" algn="ctr">
              <a:buFont typeface="+mj-lt"/>
              <a:buAutoNum type="arabicParenR"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межличностные;</a:t>
            </a:r>
          </a:p>
          <a:p>
            <a:pPr marL="342900" indent="-342900" algn="ctr">
              <a:buFont typeface="+mj-lt"/>
              <a:buAutoNum type="arabicParenR"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переговоры;</a:t>
            </a:r>
          </a:p>
          <a:p>
            <a:pPr marL="342900" indent="-342900" algn="ctr">
              <a:buFont typeface="+mj-lt"/>
              <a:buAutoNum type="arabicParenR"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ответные </a:t>
            </a:r>
            <a:r>
              <a:rPr lang="ru-RU" sz="24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агрессивные действия.</a:t>
            </a:r>
          </a:p>
        </p:txBody>
      </p:sp>
    </p:spTree>
    <p:extLst>
      <p:ext uri="{BB962C8B-B14F-4D97-AF65-F5344CB8AC3E}">
        <p14:creationId xmlns:p14="http://schemas.microsoft.com/office/powerpoint/2010/main" val="684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263</Words>
  <Application>Microsoft Office PowerPoint</Application>
  <PresentationFormat>Экран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Diseño predeterminado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Виктория</cp:lastModifiedBy>
  <cp:revision>133</cp:revision>
  <dcterms:created xsi:type="dcterms:W3CDTF">2010-05-23T14:28:12Z</dcterms:created>
  <dcterms:modified xsi:type="dcterms:W3CDTF">2013-03-21T19:23:17Z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93004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