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256" r:id="rId2"/>
    <p:sldId id="257" r:id="rId3"/>
    <p:sldId id="258" r:id="rId4"/>
    <p:sldId id="259" r:id="rId5"/>
    <p:sldId id="260" r:id="rId6"/>
    <p:sldId id="261" r:id="rId7"/>
    <p:sldId id="262" r:id="rId8"/>
    <p:sldId id="266" r:id="rId9"/>
    <p:sldId id="263" r:id="rId10"/>
    <p:sldId id="264" r:id="rId11"/>
    <p:sldId id="265"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3188" autoAdjust="0"/>
  </p:normalViewPr>
  <p:slideViewPr>
    <p:cSldViewPr>
      <p:cViewPr varScale="1">
        <p:scale>
          <a:sx n="75" d="100"/>
          <a:sy n="75" d="100"/>
        </p:scale>
        <p:origin x="-18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73B96-216D-434E-849A-CEC7C49C9805}" type="datetimeFigureOut">
              <a:rPr lang="ru-RU" smtClean="0"/>
              <a:pPr/>
              <a:t>05.01.2017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10F9D-196A-4136-9715-7DD74D2F1D8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b="1" i="1" kern="1200" dirty="0" smtClean="0">
                <a:solidFill>
                  <a:schemeClr val="tx1"/>
                </a:solidFill>
                <a:latin typeface="Times New Roman" pitchFamily="18" charset="0"/>
                <a:ea typeface="+mn-ea"/>
                <a:cs typeface="Times New Roman" pitchFamily="18" charset="0"/>
              </a:rPr>
              <a:t>Альфред Вебер</a:t>
            </a:r>
            <a:r>
              <a:rPr lang="ru-RU" sz="1200" kern="1200" dirty="0" smtClean="0">
                <a:solidFill>
                  <a:schemeClr val="tx1"/>
                </a:solidFill>
                <a:latin typeface="Times New Roman" pitchFamily="18" charset="0"/>
                <a:ea typeface="+mn-ea"/>
                <a:cs typeface="Times New Roman" pitchFamily="18" charset="0"/>
              </a:rPr>
              <a:t> (нем. </a:t>
            </a:r>
            <a:r>
              <a:rPr lang="ru-RU" sz="1200" i="1" kern="1200" dirty="0" err="1" smtClean="0">
                <a:solidFill>
                  <a:schemeClr val="tx1"/>
                </a:solidFill>
                <a:latin typeface="Times New Roman" pitchFamily="18" charset="0"/>
                <a:ea typeface="+mn-ea"/>
                <a:cs typeface="Times New Roman" pitchFamily="18" charset="0"/>
              </a:rPr>
              <a:t>Alfred</a:t>
            </a:r>
            <a:r>
              <a:rPr lang="ru-RU" sz="1200" i="1" kern="1200" dirty="0" smtClean="0">
                <a:solidFill>
                  <a:schemeClr val="tx1"/>
                </a:solidFill>
                <a:latin typeface="Times New Roman" pitchFamily="18" charset="0"/>
                <a:ea typeface="+mn-ea"/>
                <a:cs typeface="Times New Roman" pitchFamily="18" charset="0"/>
              </a:rPr>
              <a:t> </a:t>
            </a:r>
            <a:r>
              <a:rPr lang="ru-RU" sz="1200" i="1" kern="1200" dirty="0" err="1" smtClean="0">
                <a:solidFill>
                  <a:schemeClr val="tx1"/>
                </a:solidFill>
                <a:latin typeface="Times New Roman" pitchFamily="18" charset="0"/>
                <a:ea typeface="+mn-ea"/>
                <a:cs typeface="Times New Roman" pitchFamily="18" charset="0"/>
              </a:rPr>
              <a:t>Weber</a:t>
            </a:r>
            <a:r>
              <a:rPr lang="ru-RU" sz="1200" i="1" kern="1200" dirty="0" smtClean="0">
                <a:solidFill>
                  <a:schemeClr val="tx1"/>
                </a:solidFill>
                <a:latin typeface="Times New Roman" pitchFamily="18" charset="0"/>
                <a:ea typeface="+mn-ea"/>
                <a:cs typeface="Times New Roman" pitchFamily="18" charset="0"/>
              </a:rPr>
              <a:t>;</a:t>
            </a:r>
            <a:r>
              <a:rPr lang="ru-RU" sz="1200" kern="1200" dirty="0" smtClean="0">
                <a:solidFill>
                  <a:schemeClr val="tx1"/>
                </a:solidFill>
                <a:latin typeface="Times New Roman" pitchFamily="18" charset="0"/>
                <a:ea typeface="+mn-ea"/>
                <a:cs typeface="Times New Roman" pitchFamily="18" charset="0"/>
              </a:rPr>
              <a:t> 30 июля 1868, Эрфурт — 2 мая 1958, Гейдельберг) — немецкий экономист и социолог. Второй сын Макса Вебера старшего (1836—1897) и </a:t>
            </a:r>
            <a:r>
              <a:rPr lang="ru-RU" sz="1200" kern="1200" dirty="0" err="1" smtClean="0">
                <a:solidFill>
                  <a:schemeClr val="tx1"/>
                </a:solidFill>
                <a:latin typeface="Times New Roman" pitchFamily="18" charset="0"/>
                <a:ea typeface="+mn-ea"/>
                <a:cs typeface="Times New Roman" pitchFamily="18" charset="0"/>
              </a:rPr>
              <a:t>Элены</a:t>
            </a:r>
            <a:r>
              <a:rPr lang="ru-RU" sz="1200" kern="1200" dirty="0" smtClean="0">
                <a:solidFill>
                  <a:schemeClr val="tx1"/>
                </a:solidFill>
                <a:latin typeface="Times New Roman" pitchFamily="18" charset="0"/>
                <a:ea typeface="+mn-ea"/>
                <a:cs typeface="Times New Roman" pitchFamily="18" charset="0"/>
              </a:rPr>
              <a:t> Вебер (1844—1919), урождённой </a:t>
            </a:r>
            <a:r>
              <a:rPr lang="ru-RU" sz="1200" kern="1200" dirty="0" err="1" smtClean="0">
                <a:solidFill>
                  <a:schemeClr val="tx1"/>
                </a:solidFill>
                <a:latin typeface="Times New Roman" pitchFamily="18" charset="0"/>
                <a:ea typeface="+mn-ea"/>
                <a:cs typeface="Times New Roman" pitchFamily="18" charset="0"/>
              </a:rPr>
              <a:t>Фалленштайн</a:t>
            </a:r>
            <a:r>
              <a:rPr lang="ru-RU" sz="1200" kern="1200" dirty="0" smtClean="0">
                <a:solidFill>
                  <a:schemeClr val="tx1"/>
                </a:solidFill>
                <a:latin typeface="Times New Roman" pitchFamily="18" charset="0"/>
                <a:ea typeface="+mn-ea"/>
                <a:cs typeface="Times New Roman" pitchFamily="18" charset="0"/>
              </a:rPr>
              <a:t>. Младший брат всемирно известного социолога, историка и экономиста Макса Вебера. </a:t>
            </a:r>
          </a:p>
          <a:p>
            <a:pPr algn="just"/>
            <a:r>
              <a:rPr lang="ru-RU" sz="1200" kern="1200" dirty="0" smtClean="0">
                <a:solidFill>
                  <a:schemeClr val="tx1"/>
                </a:solidFill>
                <a:latin typeface="Times New Roman" pitchFamily="18" charset="0"/>
                <a:ea typeface="+mn-ea"/>
                <a:cs typeface="Times New Roman" pitchFamily="18" charset="0"/>
              </a:rPr>
              <a:t>В 1909 г. вышла книга немецкого </a:t>
            </a:r>
            <a:r>
              <a:rPr lang="ru-RU" sz="1200" kern="1200" dirty="0" err="1" smtClean="0">
                <a:solidFill>
                  <a:schemeClr val="tx1"/>
                </a:solidFill>
                <a:latin typeface="Times New Roman" pitchFamily="18" charset="0"/>
                <a:ea typeface="+mn-ea"/>
                <a:cs typeface="Times New Roman" pitchFamily="18" charset="0"/>
              </a:rPr>
              <a:t>экономикогеографа</a:t>
            </a:r>
            <a:r>
              <a:rPr lang="ru-RU" sz="1200" kern="1200" dirty="0" smtClean="0">
                <a:solidFill>
                  <a:schemeClr val="tx1"/>
                </a:solidFill>
                <a:latin typeface="Times New Roman" pitchFamily="18" charset="0"/>
                <a:ea typeface="+mn-ea"/>
                <a:cs typeface="Times New Roman" pitchFamily="18" charset="0"/>
              </a:rPr>
              <a:t> Альфреда Вебера "Теория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 промышленности". Ее суть в том, что оптимальное место размещения производства определяется по принципу наименьших издержек. Предполагается, что издержки производства (прежде всего транспортные) пропорциональны расстоянию и весу и не зависят от характера перевозимой продукции. Главная цель теории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 (размещения) промышленности А. Вебера – выявление факторов размещения промышленности и установление пространственно-временных закономерностей действия этих факторов. </a:t>
            </a:r>
          </a:p>
          <a:p>
            <a:endParaRPr lang="ru-RU" dirty="0"/>
          </a:p>
        </p:txBody>
      </p:sp>
      <p:sp>
        <p:nvSpPr>
          <p:cNvPr id="4" name="Номер слайда 3"/>
          <p:cNvSpPr>
            <a:spLocks noGrp="1"/>
          </p:cNvSpPr>
          <p:nvPr>
            <p:ph type="sldNum" sz="quarter" idx="10"/>
          </p:nvPr>
        </p:nvSpPr>
        <p:spPr/>
        <p:txBody>
          <a:bodyPr/>
          <a:lstStyle/>
          <a:p>
            <a:fld id="{D5710F9D-196A-4136-9715-7DD74D2F1D87}"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А. Вебер ввел в свою теорию еще один важный элемент – обстоятельный анализ действия закона агломерации на размещение промышленности. Агломерацией он называл скопление (концентрацию) промышленного производства в определенном месте. Такое скопление, считал он, может происходить как вследствие простого укрупнения отдельных производственных единиц (низшая степень агломерации), так и пространственного сближения производств без слияния их в одну единицу (высшая степень агломерации). В результате этого реализуются преимущества крупного производства, удешевляющего продукцию, и достигается дополнительный экономический эффект от использования общей инфраструктуры. По А. Веберу, агломерация зависит от технической и экономической структур производства и может проявляться в виде организованного обслуживания трудом, кредитами, рыночными связями по снабжению материалами и сбыту изделий, складами, подъездными путями, вспомогательными производствами и другими способами, снижающими издержки производства.</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Вебер учитывал и </a:t>
            </a:r>
            <a:r>
              <a:rPr lang="ru-RU" sz="1200" kern="1200" dirty="0" err="1" smtClean="0">
                <a:solidFill>
                  <a:schemeClr val="tx1"/>
                </a:solidFill>
                <a:latin typeface="Times New Roman" pitchFamily="18" charset="0"/>
                <a:ea typeface="+mn-ea"/>
                <a:cs typeface="Times New Roman" pitchFamily="18" charset="0"/>
              </a:rPr>
              <a:t>дезагломерационные</a:t>
            </a:r>
            <a:r>
              <a:rPr lang="ru-RU" sz="1200" kern="1200" dirty="0" smtClean="0">
                <a:solidFill>
                  <a:schemeClr val="tx1"/>
                </a:solidFill>
                <a:latin typeface="Times New Roman" pitchFamily="18" charset="0"/>
                <a:ea typeface="+mn-ea"/>
                <a:cs typeface="Times New Roman" pitchFamily="18" charset="0"/>
              </a:rPr>
              <a:t> процессы, проявляющиеся в виде повышения цен на земельные участки, вздорожания жизни, повышения заработной платы, роста цен на материалы и т.д. При этом он исследовал изменения в размещении, возникающие под влиянием транспортной и рабочей ориентации, которые вносятся действием агломерации.</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kern="1200" dirty="0" smtClean="0">
                <a:solidFill>
                  <a:schemeClr val="tx1"/>
                </a:solidFill>
                <a:latin typeface="Times New Roman" pitchFamily="18" charset="0"/>
                <a:ea typeface="+mn-ea"/>
                <a:cs typeface="Times New Roman" pitchFamily="18" charset="0"/>
              </a:rPr>
              <a:t>Для сопоставимости выгод, получаемых от агломерации, с выгодами транспортной и рабочей ориентации А. Вебер использует количество агломерированной производственной массы (весовой суммы продукции). Величину экономии от агломерации, отнесенную к единице продукта, он назвал </a:t>
            </a:r>
            <a:r>
              <a:rPr lang="ru-RU" sz="1200" b="1" i="1" kern="1200" dirty="0" smtClean="0">
                <a:solidFill>
                  <a:schemeClr val="tx1"/>
                </a:solidFill>
                <a:latin typeface="Times New Roman" pitchFamily="18" charset="0"/>
                <a:ea typeface="+mn-ea"/>
                <a:cs typeface="Times New Roman" pitchFamily="18" charset="0"/>
              </a:rPr>
              <a:t>индексом сбережений</a:t>
            </a:r>
            <a:r>
              <a:rPr lang="ru-RU" sz="1200" kern="1200" dirty="0" smtClean="0">
                <a:solidFill>
                  <a:schemeClr val="tx1"/>
                </a:solidFill>
                <a:latin typeface="Times New Roman" pitchFamily="18" charset="0"/>
                <a:ea typeface="+mn-ea"/>
                <a:cs typeface="Times New Roman" pitchFamily="18" charset="0"/>
              </a:rPr>
              <a:t> при агломерации. Этот индекс снижается по мере роста агломерированной массы, поэтому существует прямая зависимость между величиной сбережения и агломерированной массой.</a:t>
            </a:r>
          </a:p>
          <a:p>
            <a:pPr algn="just"/>
            <a:r>
              <a:rPr lang="ru-RU" sz="1200" kern="1200" dirty="0" smtClean="0">
                <a:solidFill>
                  <a:schemeClr val="tx1"/>
                </a:solidFill>
                <a:latin typeface="Times New Roman" pitchFamily="18" charset="0"/>
                <a:ea typeface="+mn-ea"/>
                <a:cs typeface="Times New Roman" pitchFamily="18" charset="0"/>
              </a:rPr>
              <a:t>В тех случаях, когда экономия затрат от агломерации покрывает дополнительные издержки на транспорт и рабочую силу, возрастающие вследствие перемещения промышленности в пункты агломерации, происходит отклонение центров производства от оптимальных пунктов по транспортной и рабочей ориентации. </a:t>
            </a:r>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kern="1200" dirty="0" smtClean="0">
                <a:solidFill>
                  <a:schemeClr val="tx1"/>
                </a:solidFill>
                <a:latin typeface="Times New Roman" pitchFamily="18" charset="0"/>
                <a:ea typeface="+mn-ea"/>
                <a:cs typeface="Times New Roman" pitchFamily="18" charset="0"/>
              </a:rPr>
              <a:t>В тех случаях, когда экономия затрат от агломерации покрывает дополнительные издержки на транспорт и рабочую силу, возрастающие вследствие перемещения промышленности в пункты агломерации, происходит отклонение центров производства от оптимальных пунктов по транспортной и рабочей ориентации. Графически эта задача решается А. Вебером при помощи </a:t>
            </a:r>
            <a:r>
              <a:rPr lang="ru-RU" sz="1200" kern="1200" dirty="0" err="1" smtClean="0">
                <a:solidFill>
                  <a:schemeClr val="tx1"/>
                </a:solidFill>
                <a:latin typeface="Times New Roman" pitchFamily="18" charset="0"/>
                <a:ea typeface="+mn-ea"/>
                <a:cs typeface="Times New Roman" pitchFamily="18" charset="0"/>
              </a:rPr>
              <a:t>изодапан</a:t>
            </a:r>
            <a:r>
              <a:rPr lang="ru-RU" sz="1200" kern="1200" dirty="0" smtClean="0">
                <a:solidFill>
                  <a:schemeClr val="tx1"/>
                </a:solidFill>
                <a:latin typeface="Times New Roman" pitchFamily="18" charset="0"/>
                <a:ea typeface="+mn-ea"/>
                <a:cs typeface="Times New Roman" pitchFamily="18" charset="0"/>
              </a:rPr>
              <a:t> (изолиний равных издержек), проводимых вокруг ранее найденных оптимальных пунктов транспортной ориентации (рис. 8.3). Место, где издержки отклонения для каждого производства не превышают выгоды, получаемой от агломерации, показаны заштрихованной площадью общего сегмента. Другим условием осуществления агломерации в указанном сегменте Вебер называл уровень концентрации производства в этом месте и размер производственной массы (производственная плотность), что позволяет получить достаточную для агломерационной экономии производственную массу.</a:t>
            </a:r>
          </a:p>
          <a:p>
            <a:pPr algn="just"/>
            <a:r>
              <a:rPr lang="ru-RU" sz="1200" b="1" i="1" kern="1200" dirty="0" smtClean="0">
                <a:solidFill>
                  <a:schemeClr val="tx1"/>
                </a:solidFill>
                <a:latin typeface="Times New Roman" pitchFamily="18" charset="0"/>
                <a:ea typeface="+mn-ea"/>
                <a:cs typeface="Times New Roman" pitchFamily="18" charset="0"/>
              </a:rPr>
              <a:t>Р</a:t>
            </a:r>
            <a:r>
              <a:rPr lang="ru-RU" sz="1200" kern="1200" dirty="0" smtClean="0">
                <a:solidFill>
                  <a:schemeClr val="tx1"/>
                </a:solidFill>
                <a:latin typeface="Times New Roman" pitchFamily="18" charset="0"/>
                <a:ea typeface="+mn-ea"/>
                <a:cs typeface="Times New Roman" pitchFamily="18" charset="0"/>
              </a:rPr>
              <a:t>1, </a:t>
            </a:r>
            <a:r>
              <a:rPr lang="ru-RU" sz="1200" b="1" i="1" kern="1200" dirty="0" smtClean="0">
                <a:solidFill>
                  <a:schemeClr val="tx1"/>
                </a:solidFill>
                <a:latin typeface="Times New Roman" pitchFamily="18" charset="0"/>
                <a:ea typeface="+mn-ea"/>
                <a:cs typeface="Times New Roman" pitchFamily="18" charset="0"/>
              </a:rPr>
              <a:t>Р</a:t>
            </a:r>
            <a:r>
              <a:rPr lang="ru-RU" sz="1200" kern="1200" dirty="0" smtClean="0">
                <a:solidFill>
                  <a:schemeClr val="tx1"/>
                </a:solidFill>
                <a:latin typeface="Times New Roman" pitchFamily="18" charset="0"/>
                <a:ea typeface="+mn-ea"/>
                <a:cs typeface="Times New Roman" pitchFamily="18" charset="0"/>
              </a:rPr>
              <a:t>2</a:t>
            </a:r>
            <a:r>
              <a:rPr lang="ru-RU" sz="1200" b="1" i="1" kern="1200" dirty="0" smtClean="0">
                <a:solidFill>
                  <a:schemeClr val="tx1"/>
                </a:solidFill>
                <a:latin typeface="Times New Roman" pitchFamily="18" charset="0"/>
                <a:ea typeface="+mn-ea"/>
                <a:cs typeface="Times New Roman" pitchFamily="18" charset="0"/>
              </a:rPr>
              <a:t>, Р</a:t>
            </a:r>
            <a:r>
              <a:rPr lang="ru-RU" sz="1200" kern="1200" dirty="0" smtClean="0">
                <a:solidFill>
                  <a:schemeClr val="tx1"/>
                </a:solidFill>
                <a:latin typeface="Times New Roman" pitchFamily="18" charset="0"/>
                <a:ea typeface="+mn-ea"/>
                <a:cs typeface="Times New Roman" pitchFamily="18" charset="0"/>
              </a:rPr>
              <a:t>3 – пункты транспортного минимума; линии кругов – </a:t>
            </a:r>
            <a:r>
              <a:rPr lang="ru-RU" sz="1200" kern="1200" dirty="0" err="1" smtClean="0">
                <a:solidFill>
                  <a:schemeClr val="tx1"/>
                </a:solidFill>
                <a:latin typeface="Times New Roman" pitchFamily="18" charset="0"/>
                <a:ea typeface="+mn-ea"/>
                <a:cs typeface="Times New Roman" pitchFamily="18" charset="0"/>
              </a:rPr>
              <a:t>изодапаны</a:t>
            </a:r>
            <a:r>
              <a:rPr lang="ru-RU" sz="1200" kern="1200" dirty="0" smtClean="0">
                <a:solidFill>
                  <a:schemeClr val="tx1"/>
                </a:solidFill>
                <a:latin typeface="Times New Roman" pitchFamily="18" charset="0"/>
                <a:ea typeface="+mn-ea"/>
                <a:cs typeface="Times New Roman" pitchFamily="18" charset="0"/>
              </a:rPr>
              <a:t>; заштрихованный сегмент – место, где издержки для каждого производства не превышают выгоды, получаемой от агломерации</a:t>
            </a:r>
          </a:p>
          <a:p>
            <a:pPr algn="just"/>
            <a:r>
              <a:rPr lang="ru-RU" sz="1200" kern="1200" dirty="0" smtClean="0">
                <a:solidFill>
                  <a:schemeClr val="tx1"/>
                </a:solidFill>
                <a:latin typeface="Times New Roman" pitchFamily="18" charset="0"/>
                <a:ea typeface="+mn-ea"/>
                <a:cs typeface="Times New Roman" pitchFamily="18" charset="0"/>
              </a:rPr>
              <a:t>Главными факторами, способствующими агломерационным процессам, Вебер считал высокую функцию сбережений, низкий </a:t>
            </a:r>
            <a:r>
              <a:rPr lang="ru-RU" sz="1200" kern="1200" dirty="0" err="1" smtClean="0">
                <a:solidFill>
                  <a:schemeClr val="tx1"/>
                </a:solidFill>
                <a:latin typeface="Times New Roman" pitchFamily="18" charset="0"/>
                <a:ea typeface="+mn-ea"/>
                <a:cs typeface="Times New Roman" pitchFamily="18" charset="0"/>
              </a:rPr>
              <a:t>штандортный</a:t>
            </a:r>
            <a:r>
              <a:rPr lang="ru-RU" sz="1200" kern="1200" dirty="0" smtClean="0">
                <a:solidFill>
                  <a:schemeClr val="tx1"/>
                </a:solidFill>
                <a:latin typeface="Times New Roman" pitchFamily="18" charset="0"/>
                <a:ea typeface="+mn-ea"/>
                <a:cs typeface="Times New Roman" pitchFamily="18" charset="0"/>
              </a:rPr>
              <a:t> вес, незначительные транспортные тарифы и высокую производительную плотность.</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kern="1200" dirty="0" smtClean="0">
                <a:solidFill>
                  <a:schemeClr val="tx1"/>
                </a:solidFill>
                <a:latin typeface="Times New Roman" pitchFamily="18" charset="0"/>
                <a:ea typeface="+mn-ea"/>
                <a:cs typeface="Times New Roman" pitchFamily="18" charset="0"/>
              </a:rPr>
              <a:t>А. Веберу первому удалось выработать многофакторную теорию размещения промышленного предприятия, опирающуюся на методы количественного анализа (математическое моделирование). Так же как и его предшественник В. </a:t>
            </a:r>
            <a:r>
              <a:rPr lang="ru-RU" sz="1200" kern="1200" dirty="0" err="1" smtClean="0">
                <a:solidFill>
                  <a:schemeClr val="tx1"/>
                </a:solidFill>
                <a:latin typeface="Times New Roman" pitchFamily="18" charset="0"/>
                <a:ea typeface="+mn-ea"/>
                <a:cs typeface="Times New Roman" pitchFamily="18" charset="0"/>
              </a:rPr>
              <a:t>Лаунхардт</a:t>
            </a:r>
            <a:r>
              <a:rPr lang="ru-RU" sz="1200" kern="1200" dirty="0" smtClean="0">
                <a:solidFill>
                  <a:schemeClr val="tx1"/>
                </a:solidFill>
                <a:latin typeface="Times New Roman" pitchFamily="18" charset="0"/>
                <a:ea typeface="+mn-ea"/>
                <a:cs typeface="Times New Roman" pitchFamily="18" charset="0"/>
              </a:rPr>
              <a:t>, А. Вебер не вышел за рамки проблемы размещения отдельного предприятия. Однако его исследования стали мощным стимулом для создания более общих теорий размещения.</a:t>
            </a:r>
          </a:p>
          <a:p>
            <a:pPr algn="just"/>
            <a:r>
              <a:rPr lang="ru-RU" sz="1200" kern="1200" dirty="0" smtClean="0">
                <a:solidFill>
                  <a:schemeClr val="tx1"/>
                </a:solidFill>
                <a:latin typeface="Times New Roman" pitchFamily="18" charset="0"/>
                <a:ea typeface="+mn-ea"/>
                <a:cs typeface="Times New Roman" pitchFamily="18" charset="0"/>
              </a:rPr>
              <a:t> </a:t>
            </a:r>
          </a:p>
          <a:p>
            <a:endParaRPr lang="ru-RU" dirty="0"/>
          </a:p>
        </p:txBody>
      </p:sp>
      <p:sp>
        <p:nvSpPr>
          <p:cNvPr id="4" name="Номер слайда 3"/>
          <p:cNvSpPr>
            <a:spLocks noGrp="1"/>
          </p:cNvSpPr>
          <p:nvPr>
            <p:ph type="sldNum" sz="quarter" idx="10"/>
          </p:nvPr>
        </p:nvSpPr>
        <p:spPr/>
        <p:txBody>
          <a:bodyPr/>
          <a:lstStyle/>
          <a:p>
            <a:fld id="{D5710F9D-196A-4136-9715-7DD74D2F1D87}" type="slidenum">
              <a:rPr lang="ru-RU" smtClean="0"/>
              <a:pPr/>
              <a:t>14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При построении своей теории А. Вебер вводит ряд допущений: 1) объектом изучения являются отдельные производственные единицы, производящие только один продукт, и охватываются все стадии производственного процесса; 2) уровень заработной платы и интенсивности производства постоянны для каждого места; 3) трудовые ресурсы неограниченны, исключается их миграция между районами; 4) единственный используемый вид транспорта – железнодорожный; 5) места добычи сырья, центры потребления и рынки труда строго фиксированы для каждой территории.</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В соответствии с отмеченными допущениями А. Вебер создал подробную классификацию факторов размещения по их влиянию, степени общности и проявлениям. Фактором размещения он называет экономическую выгоду, "которая выявляется для хозяйственной деятельности в зависимости от места, где осуществляется эта деятельность. Эта выгода заключается в сокращении издержек по производству и сбыту определенного промышленного продукта и означает, следовательно, возможность изготовлять данный продукт водном каком-либо месте с меньшими издержками, чем в другом месте".</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В результате отсеивания элементов производственных издержек, не зависящих от местоположения, А. Вебер оставляет три фактора: издержки на сырые материалы; издержки на рабочую силу; транспортные издержки. Однако первый из них – разницу в ценах на используемые материалы – можно, как считает А. Вебер, выразить в различиях транспортных издержек, исключив из самостоятельного анализа. Все же остальные условия, влияющие на размещение предприятия, он рассматривает как некоторую "объединенную агломерационную силу", или третий </a:t>
            </a:r>
            <a:r>
              <a:rPr lang="ru-RU" sz="1200" kern="1200" dirty="0" err="1" smtClean="0">
                <a:solidFill>
                  <a:schemeClr val="tx1"/>
                </a:solidFill>
                <a:latin typeface="Times New Roman" pitchFamily="18" charset="0"/>
                <a:ea typeface="+mn-ea"/>
                <a:cs typeface="Times New Roman" pitchFamily="18" charset="0"/>
              </a:rPr>
              <a:t>штандортный</a:t>
            </a:r>
            <a:r>
              <a:rPr lang="ru-RU" sz="1200" kern="1200" dirty="0" smtClean="0">
                <a:solidFill>
                  <a:schemeClr val="tx1"/>
                </a:solidFill>
                <a:latin typeface="Times New Roman" pitchFamily="18" charset="0"/>
                <a:ea typeface="+mn-ea"/>
                <a:cs typeface="Times New Roman" pitchFamily="18" charset="0"/>
              </a:rPr>
              <a:t> фактор. Таким образом, в конечном счете анализируются три фактора: транспорт, рабочая сила, агломерация.</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Соответственно, размещение промышленности согласно теории А. Вебера определяется следующими тремя факторами, или, как он их называет, "ориентациями": 1) </a:t>
            </a:r>
            <a:r>
              <a:rPr lang="ru-RU" sz="1200" b="1" i="1" kern="1200" dirty="0" smtClean="0">
                <a:solidFill>
                  <a:schemeClr val="tx1"/>
                </a:solidFill>
                <a:latin typeface="Times New Roman" pitchFamily="18" charset="0"/>
                <a:ea typeface="+mn-ea"/>
                <a:cs typeface="Times New Roman" pitchFamily="18" charset="0"/>
              </a:rPr>
              <a:t>транспортной ориентацией,</a:t>
            </a:r>
            <a:r>
              <a:rPr lang="ru-RU" sz="1200" kern="1200" dirty="0" smtClean="0">
                <a:solidFill>
                  <a:schemeClr val="tx1"/>
                </a:solidFill>
                <a:latin typeface="Times New Roman" pitchFamily="18" charset="0"/>
                <a:ea typeface="+mn-ea"/>
                <a:cs typeface="Times New Roman" pitchFamily="18" charset="0"/>
              </a:rPr>
              <a:t> т.е. стремлением размещения предприятий в пунктах, обеспечивающих наименьшие издержки на транспорт, что зависит от веса перевозимой продукции и расстояния перевозок; 2) </a:t>
            </a:r>
            <a:r>
              <a:rPr lang="ru-RU" sz="1200" b="1" i="1" kern="1200" dirty="0" smtClean="0">
                <a:solidFill>
                  <a:schemeClr val="tx1"/>
                </a:solidFill>
                <a:latin typeface="Times New Roman" pitchFamily="18" charset="0"/>
                <a:ea typeface="+mn-ea"/>
                <a:cs typeface="Times New Roman" pitchFamily="18" charset="0"/>
              </a:rPr>
              <a:t>рабочей ориентацией,</a:t>
            </a:r>
            <a:r>
              <a:rPr lang="ru-RU" sz="1200" kern="1200" dirty="0" smtClean="0">
                <a:solidFill>
                  <a:schemeClr val="tx1"/>
                </a:solidFill>
                <a:latin typeface="Times New Roman" pitchFamily="18" charset="0"/>
                <a:ea typeface="+mn-ea"/>
                <a:cs typeface="Times New Roman" pitchFamily="18" charset="0"/>
              </a:rPr>
              <a:t> т.е. приближением промышленных предприятий к районам с наиболее дешевой рабочей силой; 3) </a:t>
            </a:r>
            <a:r>
              <a:rPr lang="ru-RU" sz="1200" b="1" i="1" kern="1200" dirty="0" smtClean="0">
                <a:solidFill>
                  <a:schemeClr val="tx1"/>
                </a:solidFill>
                <a:latin typeface="Times New Roman" pitchFamily="18" charset="0"/>
                <a:ea typeface="+mn-ea"/>
                <a:cs typeface="Times New Roman" pitchFamily="18" charset="0"/>
              </a:rPr>
              <a:t>агломерацией,</a:t>
            </a:r>
            <a:r>
              <a:rPr lang="ru-RU" sz="1200" kern="1200" dirty="0" smtClean="0">
                <a:solidFill>
                  <a:schemeClr val="tx1"/>
                </a:solidFill>
                <a:latin typeface="Times New Roman" pitchFamily="18" charset="0"/>
                <a:ea typeface="+mn-ea"/>
                <a:cs typeface="Times New Roman" pitchFamily="18" charset="0"/>
              </a:rPr>
              <a:t> т.е. стремлением предпринимателей размещать свои предприятия в центрах концентрации других промышленных предприятий с целью сокращения транспортных издержек, затрат на строительство инфраструктурных сооружений.</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pPr algn="just"/>
            <a:r>
              <a:rPr lang="ru-RU" sz="1200" kern="1200" dirty="0" smtClean="0">
                <a:solidFill>
                  <a:schemeClr val="tx1"/>
                </a:solidFill>
                <a:latin typeface="Times New Roman" pitchFamily="18" charset="0"/>
                <a:ea typeface="+mn-ea"/>
                <a:cs typeface="Times New Roman" pitchFamily="18" charset="0"/>
              </a:rPr>
              <a:t>При анализе транспортной ориентации А. Вебер подразделяет все подлежащие подвозу материалы на повсеместные (прежде всего строительные материалы, вода, древесина) и локализованные, добыча которых по природным или хозяйственным условиям может осуществляться в строго определенных местах. Далее Вебер рассматривает два варианта использования сырья при отыскании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 по транспортным издержкам: 1) когда материал при переработке входит целиком без остатка в продукт – "чистые материалы" (хлопковое волокно, железо) и 2) когда при обработке получаются отходы, не используемые в основном производстве, "</a:t>
            </a:r>
            <a:r>
              <a:rPr lang="ru-RU" sz="1200" kern="1200" dirty="0" err="1" smtClean="0">
                <a:solidFill>
                  <a:schemeClr val="tx1"/>
                </a:solidFill>
                <a:latin typeface="Times New Roman" pitchFamily="18" charset="0"/>
                <a:ea typeface="+mn-ea"/>
                <a:cs typeface="Times New Roman" pitchFamily="18" charset="0"/>
              </a:rPr>
              <a:t>весотеряющие</a:t>
            </a:r>
            <a:r>
              <a:rPr lang="ru-RU" sz="1200" kern="1200" dirty="0" smtClean="0">
                <a:solidFill>
                  <a:schemeClr val="tx1"/>
                </a:solidFill>
                <a:latin typeface="Times New Roman" pitchFamily="18" charset="0"/>
                <a:ea typeface="+mn-ea"/>
                <a:cs typeface="Times New Roman" pitchFamily="18" charset="0"/>
              </a:rPr>
              <a:t> и грубые материалы" (уголь, железная руда). Эти качества сырья с учетом его веса и расстояния перевозки влияют на величину транспортных издержек и сдвигают </a:t>
            </a:r>
            <a:r>
              <a:rPr lang="ru-RU" sz="1200" kern="1200" dirty="0" err="1" smtClean="0">
                <a:solidFill>
                  <a:schemeClr val="tx1"/>
                </a:solidFill>
                <a:latin typeface="Times New Roman" pitchFamily="18" charset="0"/>
                <a:ea typeface="+mn-ea"/>
                <a:cs typeface="Times New Roman" pitchFamily="18" charset="0"/>
              </a:rPr>
              <a:t>штандорт</a:t>
            </a:r>
            <a:r>
              <a:rPr lang="ru-RU" sz="1200" kern="1200" dirty="0" smtClean="0">
                <a:solidFill>
                  <a:schemeClr val="tx1"/>
                </a:solidFill>
                <a:latin typeface="Times New Roman" pitchFamily="18" charset="0"/>
                <a:ea typeface="+mn-ea"/>
                <a:cs typeface="Times New Roman" pitchFamily="18" charset="0"/>
              </a:rPr>
              <a:t> промышленности к пунктам минимальных транспортных затрат. Вебер вводит понятие материального индекса – отношение веса локализованных материалов к весу производимого продукта. Общий вес перемещаемых от материальных "складов" (место добычи исходных материалов) к центру производства и к месту потребления товаров (т.е. материалы плюс готовые продукты) он назвал "</a:t>
            </a:r>
            <a:r>
              <a:rPr lang="ru-RU" sz="1200" kern="1200" dirty="0" err="1" smtClean="0">
                <a:solidFill>
                  <a:schemeClr val="tx1"/>
                </a:solidFill>
                <a:latin typeface="Times New Roman" pitchFamily="18" charset="0"/>
                <a:ea typeface="+mn-ea"/>
                <a:cs typeface="Times New Roman" pitchFamily="18" charset="0"/>
              </a:rPr>
              <a:t>штандортным</a:t>
            </a:r>
            <a:r>
              <a:rPr lang="ru-RU" sz="1200" kern="1200" dirty="0" smtClean="0">
                <a:solidFill>
                  <a:schemeClr val="tx1"/>
                </a:solidFill>
                <a:latin typeface="Times New Roman" pitchFamily="18" charset="0"/>
                <a:ea typeface="+mn-ea"/>
                <a:cs typeface="Times New Roman" pitchFamily="18" charset="0"/>
              </a:rPr>
              <a:t> весом". Например, если для производства 100 т какого-либо продукта требуется 300 т одного локализованного материала и 200 т другого локализованного материала, то материальный индекс данной отрасли промышленности составляет:</a:t>
            </a:r>
          </a:p>
          <a:p>
            <a:pPr algn="just"/>
            <a:r>
              <a:rPr lang="ru-RU" sz="1200" kern="1200" dirty="0" smtClean="0">
                <a:solidFill>
                  <a:schemeClr val="tx1"/>
                </a:solidFill>
                <a:latin typeface="Times New Roman" pitchFamily="18" charset="0"/>
                <a:ea typeface="+mn-ea"/>
                <a:cs typeface="Times New Roman" pitchFamily="18" charset="0"/>
              </a:rPr>
              <a:t>(300 + 200)/100 = 5.</a:t>
            </a:r>
          </a:p>
          <a:p>
            <a:pPr algn="just"/>
            <a:r>
              <a:rPr lang="ru-RU" sz="1200" kern="1200" dirty="0" smtClean="0">
                <a:solidFill>
                  <a:schemeClr val="tx1"/>
                </a:solidFill>
                <a:latin typeface="Times New Roman" pitchFamily="18" charset="0"/>
                <a:ea typeface="+mn-ea"/>
                <a:cs typeface="Times New Roman" pitchFamily="18" charset="0"/>
              </a:rPr>
              <a:t>Соответственно, </a:t>
            </a:r>
            <a:r>
              <a:rPr lang="ru-RU" sz="1200" kern="1200" dirty="0" err="1" smtClean="0">
                <a:solidFill>
                  <a:schemeClr val="tx1"/>
                </a:solidFill>
                <a:latin typeface="Times New Roman" pitchFamily="18" charset="0"/>
                <a:ea typeface="+mn-ea"/>
                <a:cs typeface="Times New Roman" pitchFamily="18" charset="0"/>
              </a:rPr>
              <a:t>штандортный</a:t>
            </a:r>
            <a:r>
              <a:rPr lang="ru-RU" sz="1200" kern="1200" dirty="0" smtClean="0">
                <a:solidFill>
                  <a:schemeClr val="tx1"/>
                </a:solidFill>
                <a:latin typeface="Times New Roman" pitchFamily="18" charset="0"/>
                <a:ea typeface="+mn-ea"/>
                <a:cs typeface="Times New Roman" pitchFamily="18" charset="0"/>
              </a:rPr>
              <a:t> вес, отнесенный к готовой продукции в 1 т, будет равен 6 / (300 + 200 + 100) / 100 = 6.</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kern="1200" dirty="0" smtClean="0">
                <a:solidFill>
                  <a:schemeClr val="tx1"/>
                </a:solidFill>
                <a:latin typeface="Times New Roman" pitchFamily="18" charset="0"/>
                <a:ea typeface="+mn-ea"/>
                <a:cs typeface="Times New Roman" pitchFamily="18" charset="0"/>
              </a:rPr>
              <a:t>По А. Веберу, для каждого вида продукта может быть построена геометрическая фигура, образованная соединением пунктов потребления с оптимальными материальными "складами". Это изображение он называет "</a:t>
            </a:r>
            <a:r>
              <a:rPr lang="ru-RU" sz="1200" kern="1200" dirty="0" err="1" smtClean="0">
                <a:solidFill>
                  <a:schemeClr val="tx1"/>
                </a:solidFill>
                <a:latin typeface="Times New Roman" pitchFamily="18" charset="0"/>
                <a:ea typeface="+mn-ea"/>
                <a:cs typeface="Times New Roman" pitchFamily="18" charset="0"/>
              </a:rPr>
              <a:t>штандортной</a:t>
            </a:r>
            <a:r>
              <a:rPr lang="ru-RU" sz="1200" kern="1200" dirty="0" smtClean="0">
                <a:solidFill>
                  <a:schemeClr val="tx1"/>
                </a:solidFill>
                <a:latin typeface="Times New Roman" pitchFamily="18" charset="0"/>
                <a:ea typeface="+mn-ea"/>
                <a:cs typeface="Times New Roman" pitchFamily="18" charset="0"/>
              </a:rPr>
              <a:t> фигурой", а линии, соединяющие место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 с материальными складами, – "материальными компонентами". Допустим, что имеется производство, использующее два локализованных материала, причем на выработку 1 т продукта требуется 3/4 т одного материала и 1/2 т другого. В таком случае получается </a:t>
            </a:r>
            <a:r>
              <a:rPr lang="ru-RU" sz="1200" kern="1200" dirty="0" err="1" smtClean="0">
                <a:solidFill>
                  <a:schemeClr val="tx1"/>
                </a:solidFill>
                <a:latin typeface="Times New Roman" pitchFamily="18" charset="0"/>
                <a:ea typeface="+mn-ea"/>
                <a:cs typeface="Times New Roman" pitchFamily="18" charset="0"/>
              </a:rPr>
              <a:t>штандортная</a:t>
            </a:r>
            <a:r>
              <a:rPr lang="ru-RU" sz="1200" kern="1200" dirty="0" smtClean="0">
                <a:solidFill>
                  <a:schemeClr val="tx1"/>
                </a:solidFill>
                <a:latin typeface="Times New Roman" pitchFamily="18" charset="0"/>
                <a:ea typeface="+mn-ea"/>
                <a:cs typeface="Times New Roman" pitchFamily="18" charset="0"/>
              </a:rPr>
              <a:t> фигура, на материальных компонентах которой передвигаются веса в 3/4 и 1/2, в то время как "потребительская компонента" равна единице (рис. 8.2).</a:t>
            </a:r>
          </a:p>
          <a:p>
            <a:pPr algn="just"/>
            <a:r>
              <a:rPr lang="ru-RU" sz="1200" kern="1200" dirty="0" smtClean="0">
                <a:solidFill>
                  <a:schemeClr val="tx1"/>
                </a:solidFill>
                <a:latin typeface="Times New Roman" pitchFamily="18" charset="0"/>
                <a:ea typeface="+mn-ea"/>
                <a:cs typeface="Times New Roman" pitchFamily="18" charset="0"/>
              </a:rPr>
              <a:t>Исходя из принятого допущения, что единственными факторами, определяющими транспортные расходы, являются вес и расстояние, А. Вебер приходит к выводу, что вес, соответствующий различным компонентам, и представляет собой те силы, с которыми различные угловые вершины </a:t>
            </a:r>
            <a:r>
              <a:rPr lang="ru-RU" sz="1200" kern="1200" dirty="0" err="1" smtClean="0">
                <a:solidFill>
                  <a:schemeClr val="tx1"/>
                </a:solidFill>
                <a:latin typeface="Times New Roman" pitchFamily="18" charset="0"/>
                <a:ea typeface="+mn-ea"/>
                <a:cs typeface="Times New Roman" pitchFamily="18" charset="0"/>
              </a:rPr>
              <a:t>штандортной</a:t>
            </a:r>
            <a:r>
              <a:rPr lang="ru-RU" sz="1200" kern="1200" dirty="0" smtClean="0">
                <a:solidFill>
                  <a:schemeClr val="tx1"/>
                </a:solidFill>
                <a:latin typeface="Times New Roman" pitchFamily="18" charset="0"/>
                <a:ea typeface="+mn-ea"/>
                <a:cs typeface="Times New Roman" pitchFamily="18" charset="0"/>
              </a:rPr>
              <a:t> фигуры притягивают к себе производственные </a:t>
            </a:r>
            <a:r>
              <a:rPr lang="ru-RU" sz="1200" kern="1200" dirty="0" err="1" smtClean="0">
                <a:solidFill>
                  <a:schemeClr val="tx1"/>
                </a:solidFill>
                <a:latin typeface="Times New Roman" pitchFamily="18" charset="0"/>
                <a:ea typeface="+mn-ea"/>
                <a:cs typeface="Times New Roman" pitchFamily="18" charset="0"/>
              </a:rPr>
              <a:t>штандорты</a:t>
            </a:r>
            <a:r>
              <a:rPr lang="ru-RU" sz="1200" kern="1200" dirty="0" smtClean="0">
                <a:solidFill>
                  <a:schemeClr val="tx1"/>
                </a:solidFill>
                <a:latin typeface="Times New Roman" pitchFamily="18" charset="0"/>
                <a:ea typeface="+mn-ea"/>
                <a:cs typeface="Times New Roman" pitchFamily="18" charset="0"/>
              </a:rPr>
              <a:t>.</a:t>
            </a:r>
          </a:p>
          <a:p>
            <a:pPr algn="just"/>
            <a:r>
              <a:rPr lang="ru-RU" sz="1200" b="1" i="1" kern="1200" dirty="0" smtClean="0">
                <a:solidFill>
                  <a:schemeClr val="tx1"/>
                </a:solidFill>
                <a:latin typeface="Times New Roman" pitchFamily="18" charset="0"/>
                <a:ea typeface="+mn-ea"/>
                <a:cs typeface="Times New Roman" pitchFamily="18" charset="0"/>
              </a:rPr>
              <a:t>В –</a:t>
            </a:r>
            <a:r>
              <a:rPr lang="ru-RU" sz="1200" kern="1200" dirty="0" smtClean="0">
                <a:solidFill>
                  <a:schemeClr val="tx1"/>
                </a:solidFill>
                <a:latin typeface="Times New Roman" pitchFamily="18" charset="0"/>
                <a:ea typeface="+mn-ea"/>
                <a:cs typeface="Times New Roman" pitchFamily="18" charset="0"/>
              </a:rPr>
              <a:t> место потребления готового продукта; М1 – материальный склад материала, для которого требуется 3/4 т (для производства 1 т продукта); М2 – материальный склад материала, для которого требуется 1/2 т (для производства 1 т продукта); </a:t>
            </a:r>
            <a:r>
              <a:rPr lang="ru-RU" sz="1200" b="1" i="1" kern="1200" dirty="0" smtClean="0">
                <a:solidFill>
                  <a:schemeClr val="tx1"/>
                </a:solidFill>
                <a:latin typeface="Times New Roman" pitchFamily="18" charset="0"/>
                <a:ea typeface="+mn-ea"/>
                <a:cs typeface="Times New Roman" pitchFamily="18" charset="0"/>
              </a:rPr>
              <a:t>S</a:t>
            </a:r>
            <a:r>
              <a:rPr lang="ru-RU" sz="1200" kern="1200" dirty="0" smtClean="0">
                <a:solidFill>
                  <a:schemeClr val="tx1"/>
                </a:solidFill>
                <a:latin typeface="Times New Roman" pitchFamily="18" charset="0"/>
                <a:ea typeface="+mn-ea"/>
                <a:cs typeface="Times New Roman" pitchFamily="18" charset="0"/>
              </a:rPr>
              <a:t> – "место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b="1" dirty="0" smtClean="0">
                <a:solidFill>
                  <a:schemeClr val="bg2">
                    <a:lumMod val="50000"/>
                  </a:schemeClr>
                </a:solidFill>
                <a:latin typeface="Times New Roman" pitchFamily="18" charset="0"/>
                <a:cs typeface="Times New Roman" pitchFamily="18" charset="0"/>
              </a:rPr>
              <a:t>Закономерности размещения промышленности, связанные с транспортной ориентацией:</a:t>
            </a:r>
          </a:p>
          <a:p>
            <a:pPr algn="just">
              <a:buFont typeface="Wingdings" pitchFamily="2" charset="2"/>
              <a:buChar char="Ø"/>
            </a:pPr>
            <a:r>
              <a:rPr lang="ru-RU" sz="1200" dirty="0" smtClean="0">
                <a:latin typeface="Times New Roman" pitchFamily="18" charset="0"/>
                <a:cs typeface="Times New Roman" pitchFamily="18" charset="0"/>
              </a:rPr>
              <a:t>При использовании одного или нескольких повсеместных материалов </a:t>
            </a:r>
            <a:r>
              <a:rPr lang="ru-RU" sz="1200" i="1" dirty="0" smtClean="0">
                <a:latin typeface="Times New Roman" pitchFamily="18" charset="0"/>
                <a:cs typeface="Times New Roman" pitchFamily="18" charset="0"/>
              </a:rPr>
              <a:t>производство ориентируется на пункт потребления.</a:t>
            </a:r>
          </a:p>
          <a:p>
            <a:pPr algn="just">
              <a:buFont typeface="Wingdings" pitchFamily="2" charset="2"/>
              <a:buChar char="Ø"/>
            </a:pPr>
            <a:r>
              <a:rPr lang="ru-RU" sz="1200" dirty="0" smtClean="0">
                <a:latin typeface="Times New Roman" pitchFamily="18" charset="0"/>
                <a:cs typeface="Times New Roman" pitchFamily="18" charset="0"/>
              </a:rPr>
              <a:t>При использовании одного чисто локализованного материала </a:t>
            </a:r>
            <a:r>
              <a:rPr lang="ru-RU" sz="1200" i="1" dirty="0" smtClean="0">
                <a:latin typeface="Times New Roman" pitchFamily="18" charset="0"/>
                <a:cs typeface="Times New Roman" pitchFamily="18" charset="0"/>
              </a:rPr>
              <a:t>предприятие может находиться в любом месте между материальным складом и пунктом потребления. </a:t>
            </a:r>
            <a:r>
              <a:rPr lang="ru-RU" sz="1200" dirty="0" smtClean="0">
                <a:latin typeface="Times New Roman" pitchFamily="18" charset="0"/>
                <a:cs typeface="Times New Roman" pitchFamily="18" charset="0"/>
              </a:rPr>
              <a:t>При использовании наряду с чисто локализованным материалом повсеместного </a:t>
            </a:r>
            <a:r>
              <a:rPr lang="ru-RU" sz="1200" dirty="0" err="1" smtClean="0">
                <a:latin typeface="Times New Roman" pitchFamily="18" charset="0"/>
                <a:cs typeface="Times New Roman" pitchFamily="18" charset="0"/>
              </a:rPr>
              <a:t>штандорт</a:t>
            </a:r>
            <a:r>
              <a:rPr lang="ru-RU" sz="1200" dirty="0" smtClean="0">
                <a:latin typeface="Times New Roman" pitchFamily="18" charset="0"/>
                <a:cs typeface="Times New Roman" pitchFamily="18" charset="0"/>
              </a:rPr>
              <a:t> перемещается к месту потребления.</a:t>
            </a:r>
          </a:p>
          <a:p>
            <a:pPr algn="just">
              <a:buFont typeface="Wingdings" pitchFamily="2" charset="2"/>
              <a:buChar char="Ø"/>
            </a:pPr>
            <a:r>
              <a:rPr lang="ru-RU" sz="1200" dirty="0" smtClean="0">
                <a:latin typeface="Times New Roman" pitchFamily="18" charset="0"/>
                <a:cs typeface="Times New Roman" pitchFamily="18" charset="0"/>
              </a:rPr>
              <a:t>При наиболее распространенных случаях, когда использование грубых (</a:t>
            </a:r>
            <a:r>
              <a:rPr lang="ru-RU" sz="1200" dirty="0" err="1" smtClean="0">
                <a:latin typeface="Times New Roman" pitchFamily="18" charset="0"/>
                <a:cs typeface="Times New Roman" pitchFamily="18" charset="0"/>
              </a:rPr>
              <a:t>весотеряющих</a:t>
            </a:r>
            <a:r>
              <a:rPr lang="ru-RU" sz="1200" dirty="0" smtClean="0">
                <a:latin typeface="Times New Roman" pitchFamily="18" charset="0"/>
                <a:cs typeface="Times New Roman" pitchFamily="18" charset="0"/>
              </a:rPr>
              <a:t>) локализованных материалов сочетается с повсеместными, существует </a:t>
            </a:r>
            <a:r>
              <a:rPr lang="ru-RU" sz="1200" i="1" dirty="0" smtClean="0">
                <a:latin typeface="Times New Roman" pitchFamily="18" charset="0"/>
                <a:cs typeface="Times New Roman" pitchFamily="18" charset="0"/>
              </a:rPr>
              <a:t>два варианта</a:t>
            </a:r>
            <a:r>
              <a:rPr lang="ru-RU" sz="1200" dirty="0" smtClean="0">
                <a:latin typeface="Times New Roman" pitchFamily="18" charset="0"/>
                <a:cs typeface="Times New Roman" pitchFamily="18" charset="0"/>
              </a:rPr>
              <a:t>:</a:t>
            </a:r>
          </a:p>
          <a:p>
            <a:pPr algn="just">
              <a:buFont typeface="Wingdings" pitchFamily="2" charset="2"/>
              <a:buChar char="Ø"/>
            </a:pPr>
            <a:r>
              <a:rPr lang="ru-RU" sz="1200" dirty="0" smtClean="0">
                <a:latin typeface="Times New Roman" pitchFamily="18" charset="0"/>
                <a:cs typeface="Times New Roman" pitchFamily="18" charset="0"/>
              </a:rPr>
              <a:t>а) использование </a:t>
            </a:r>
            <a:r>
              <a:rPr lang="ru-RU" sz="1200" i="1" dirty="0" smtClean="0">
                <a:latin typeface="Times New Roman" pitchFamily="18" charset="0"/>
                <a:cs typeface="Times New Roman" pitchFamily="18" charset="0"/>
              </a:rPr>
              <a:t>одного </a:t>
            </a:r>
            <a:r>
              <a:rPr lang="ru-RU" sz="1200" i="1" dirty="0" err="1" smtClean="0">
                <a:latin typeface="Times New Roman" pitchFamily="18" charset="0"/>
                <a:cs typeface="Times New Roman" pitchFamily="18" charset="0"/>
              </a:rPr>
              <a:t>весотеряющего</a:t>
            </a:r>
            <a:r>
              <a:rPr lang="ru-RU" sz="1200" i="1" dirty="0" smtClean="0">
                <a:latin typeface="Times New Roman" pitchFamily="18" charset="0"/>
                <a:cs typeface="Times New Roman" pitchFamily="18" charset="0"/>
              </a:rPr>
              <a:t> локализованного </a:t>
            </a:r>
            <a:r>
              <a:rPr lang="ru-RU" sz="1200" dirty="0" smtClean="0">
                <a:latin typeface="Times New Roman" pitchFamily="18" charset="0"/>
                <a:cs typeface="Times New Roman" pitchFamily="18" charset="0"/>
              </a:rPr>
              <a:t>материала ведет </a:t>
            </a:r>
            <a:r>
              <a:rPr lang="ru-RU" sz="1200" i="1" dirty="0" smtClean="0">
                <a:latin typeface="Times New Roman" pitchFamily="18" charset="0"/>
                <a:cs typeface="Times New Roman" pitchFamily="18" charset="0"/>
              </a:rPr>
              <a:t>к совпадению центра производства с материальным складом;</a:t>
            </a:r>
          </a:p>
          <a:p>
            <a:pPr algn="just">
              <a:buFont typeface="Wingdings" pitchFamily="2" charset="2"/>
              <a:buChar char="Ø"/>
            </a:pPr>
            <a:r>
              <a:rPr lang="ru-RU" sz="1200" dirty="0" smtClean="0">
                <a:latin typeface="Times New Roman" pitchFamily="18" charset="0"/>
                <a:cs typeface="Times New Roman" pitchFamily="18" charset="0"/>
              </a:rPr>
              <a:t>б) </a:t>
            </a:r>
            <a:r>
              <a:rPr lang="ru-RU" sz="1200" i="1" dirty="0" smtClean="0">
                <a:latin typeface="Times New Roman" pitchFamily="18" charset="0"/>
                <a:cs typeface="Times New Roman" pitchFamily="18" charset="0"/>
              </a:rPr>
              <a:t>при соединении использования </a:t>
            </a:r>
            <a:r>
              <a:rPr lang="ru-RU" sz="1200" dirty="0" err="1" smtClean="0">
                <a:latin typeface="Times New Roman" pitchFamily="18" charset="0"/>
                <a:cs typeface="Times New Roman" pitchFamily="18" charset="0"/>
              </a:rPr>
              <a:t>весотеряющего</a:t>
            </a:r>
            <a:r>
              <a:rPr lang="ru-RU" sz="1200" dirty="0" smtClean="0">
                <a:latin typeface="Times New Roman" pitchFamily="18" charset="0"/>
                <a:cs typeface="Times New Roman" pitchFamily="18" charset="0"/>
              </a:rPr>
              <a:t> локализованного материала с повсеместным </a:t>
            </a:r>
            <a:r>
              <a:rPr lang="ru-RU" sz="1200" i="1" dirty="0" err="1" smtClean="0">
                <a:latin typeface="Times New Roman" pitchFamily="18" charset="0"/>
                <a:cs typeface="Times New Roman" pitchFamily="18" charset="0"/>
              </a:rPr>
              <a:t>штандорт</a:t>
            </a:r>
            <a:r>
              <a:rPr lang="ru-RU" sz="1200" i="1" dirty="0" smtClean="0">
                <a:latin typeface="Times New Roman" pitchFamily="18" charset="0"/>
                <a:cs typeface="Times New Roman" pitchFamily="18" charset="0"/>
              </a:rPr>
              <a:t> будет оставаться в материальном складе, пока материальный индекс будет больше единицы</a:t>
            </a:r>
            <a:r>
              <a:rPr lang="ru-RU" sz="1200" dirty="0" smtClean="0">
                <a:latin typeface="Times New Roman" pitchFamily="18" charset="0"/>
                <a:cs typeface="Times New Roman" pitchFamily="18" charset="0"/>
              </a:rPr>
              <a:t>, и он перемещается к пункту потребления, если материальный индекс будет менее единицы.</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Times New Roman" pitchFamily="18" charset="0"/>
                <a:ea typeface="+mn-ea"/>
                <a:cs typeface="Times New Roman" pitchFamily="18" charset="0"/>
              </a:rPr>
              <a:t>Рабочая ориентация.</a:t>
            </a:r>
            <a:r>
              <a:rPr lang="ru-RU" sz="1200" kern="1200" dirty="0" smtClean="0">
                <a:solidFill>
                  <a:schemeClr val="tx1"/>
                </a:solidFill>
                <a:latin typeface="Times New Roman" pitchFamily="18" charset="0"/>
                <a:ea typeface="+mn-ea"/>
                <a:cs typeface="Times New Roman" pitchFamily="18" charset="0"/>
              </a:rPr>
              <a:t> Далее, учитывая различия издержек на рабочую силу (рабочих издержек), определяется рабочий пункт, т.е. пункт с наиболее низкими рабочими издержками. Рабочий пункт будет притягивать производство к себе, в результате чего производство либо останется в транспортном пункте, либо переместится в рабочий пункт. Такое перемещение может произойти тогда, когда экономия на рабочих издержках в данном пункте перекрывает перерасход в транспортных затратах из-за перемещения производства.</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Times New Roman" pitchFamily="18" charset="0"/>
                <a:ea typeface="+mn-ea"/>
                <a:cs typeface="Times New Roman" pitchFamily="18" charset="0"/>
              </a:rPr>
              <a:t>Для определения промышленного </a:t>
            </a:r>
            <a:r>
              <a:rPr lang="ru-RU" sz="1200" kern="1200" dirty="0" err="1" smtClean="0">
                <a:solidFill>
                  <a:schemeClr val="tx1"/>
                </a:solidFill>
                <a:latin typeface="Times New Roman" pitchFamily="18" charset="0"/>
                <a:ea typeface="+mn-ea"/>
                <a:cs typeface="Times New Roman" pitchFamily="18" charset="0"/>
              </a:rPr>
              <a:t>штандорта</a:t>
            </a:r>
            <a:r>
              <a:rPr lang="ru-RU" sz="1200" kern="1200" dirty="0" smtClean="0">
                <a:solidFill>
                  <a:schemeClr val="tx1"/>
                </a:solidFill>
                <a:latin typeface="Times New Roman" pitchFamily="18" charset="0"/>
                <a:ea typeface="+mn-ea"/>
                <a:cs typeface="Times New Roman" pitchFamily="18" charset="0"/>
              </a:rPr>
              <a:t> с учетом совместного влияния факторов транспортных издержек и рабочей силы А. Вебер прибегает к построению так называемых </a:t>
            </a:r>
            <a:r>
              <a:rPr lang="ru-RU" sz="1200" kern="1200" dirty="0" err="1" smtClean="0">
                <a:solidFill>
                  <a:schemeClr val="tx1"/>
                </a:solidFill>
                <a:latin typeface="Times New Roman" pitchFamily="18" charset="0"/>
                <a:ea typeface="+mn-ea"/>
                <a:cs typeface="Times New Roman" pitchFamily="18" charset="0"/>
              </a:rPr>
              <a:t>изодапан</a:t>
            </a:r>
            <a:r>
              <a:rPr lang="ru-RU" sz="1200" kern="1200" dirty="0" smtClean="0">
                <a:solidFill>
                  <a:schemeClr val="tx1"/>
                </a:solidFill>
                <a:latin typeface="Times New Roman" pitchFamily="18" charset="0"/>
                <a:ea typeface="+mn-ea"/>
                <a:cs typeface="Times New Roman" pitchFamily="18" charset="0"/>
              </a:rPr>
              <a:t> (</a:t>
            </a:r>
            <a:r>
              <a:rPr lang="ru-RU" sz="1200" kern="1200" dirty="0" err="1" smtClean="0">
                <a:solidFill>
                  <a:schemeClr val="tx1"/>
                </a:solidFill>
                <a:latin typeface="Times New Roman" pitchFamily="18" charset="0"/>
                <a:ea typeface="+mn-ea"/>
                <a:cs typeface="Times New Roman" pitchFamily="18" charset="0"/>
              </a:rPr>
              <a:t>isodapane</a:t>
            </a:r>
            <a:r>
              <a:rPr lang="ru-RU" sz="1200" kern="1200" dirty="0" smtClean="0">
                <a:solidFill>
                  <a:schemeClr val="tx1"/>
                </a:solidFill>
                <a:latin typeface="Times New Roman" pitchFamily="18" charset="0"/>
                <a:ea typeface="+mn-ea"/>
                <a:cs typeface="Times New Roman" pitchFamily="18" charset="0"/>
              </a:rPr>
              <a:t>), смысл которых заключается в следующем. Приросты транспортных затрат, обусловленные перемещением производства из транспортного пункта в рабочий, увеличиваются с удалением от транспортного пункта, причем более или менее равномерно в любом направлении удаления. Поэтому в каждом направлении должны существовать такие пункты, для которых приросты транспортных затрат (или издержки отклонения) будут одинаковыми. Линии, соединяющие эти пункты одинаковых издержек отклонения, и называются </a:t>
            </a:r>
            <a:r>
              <a:rPr lang="ru-RU" sz="1200" kern="1200" dirty="0" err="1" smtClean="0">
                <a:solidFill>
                  <a:schemeClr val="tx1"/>
                </a:solidFill>
                <a:latin typeface="Times New Roman" pitchFamily="18" charset="0"/>
                <a:ea typeface="+mn-ea"/>
                <a:cs typeface="Times New Roman" pitchFamily="18" charset="0"/>
              </a:rPr>
              <a:t>изодапанами</a:t>
            </a:r>
            <a:r>
              <a:rPr lang="ru-RU" sz="1200" kern="1200" dirty="0" smtClean="0">
                <a:solidFill>
                  <a:schemeClr val="tx1"/>
                </a:solidFill>
                <a:latin typeface="Times New Roman" pitchFamily="18" charset="0"/>
                <a:ea typeface="+mn-ea"/>
                <a:cs typeface="Times New Roman" pitchFamily="18" charset="0"/>
              </a:rPr>
              <a:t>.</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lgn="just"/>
            <a:r>
              <a:rPr lang="ru-RU" sz="1200" kern="1200" dirty="0" smtClean="0">
                <a:solidFill>
                  <a:schemeClr val="tx1"/>
                </a:solidFill>
                <a:latin typeface="Times New Roman" pitchFamily="18" charset="0"/>
                <a:ea typeface="+mn-ea"/>
                <a:cs typeface="Times New Roman" pitchFamily="18" charset="0"/>
              </a:rPr>
              <a:t>Графически (рис.4) такие линии можно представить в виде замкнутых кривых, которые описываются вокруг пункта транспортного минимума (P) и соединяют точки одинаковых отклонений в транспортных издержках при перемещении производства в рабочие пункты (L</a:t>
            </a:r>
            <a:r>
              <a:rPr lang="ru-RU" sz="1200" kern="1200" baseline="-25000" dirty="0" smtClean="0">
                <a:solidFill>
                  <a:schemeClr val="tx1"/>
                </a:solidFill>
                <a:latin typeface="Times New Roman" pitchFamily="18" charset="0"/>
                <a:ea typeface="+mn-ea"/>
                <a:cs typeface="Times New Roman" pitchFamily="18" charset="0"/>
              </a:rPr>
              <a:t>1</a:t>
            </a:r>
            <a:r>
              <a:rPr lang="ru-RU" sz="1200" kern="1200" dirty="0" smtClean="0">
                <a:solidFill>
                  <a:schemeClr val="tx1"/>
                </a:solidFill>
                <a:latin typeface="Times New Roman" pitchFamily="18" charset="0"/>
                <a:ea typeface="+mn-ea"/>
                <a:cs typeface="Times New Roman" pitchFamily="18" charset="0"/>
              </a:rPr>
              <a:t>или L</a:t>
            </a:r>
            <a:r>
              <a:rPr lang="ru-RU" sz="1200" kern="1200" baseline="-25000" dirty="0" smtClean="0">
                <a:solidFill>
                  <a:schemeClr val="tx1"/>
                </a:solidFill>
                <a:latin typeface="Times New Roman" pitchFamily="18" charset="0"/>
                <a:ea typeface="+mn-ea"/>
                <a:cs typeface="Times New Roman" pitchFamily="18" charset="0"/>
              </a:rPr>
              <a:t>2</a:t>
            </a:r>
            <a:r>
              <a:rPr lang="ru-RU" sz="1200" kern="1200" dirty="0" smtClean="0">
                <a:solidFill>
                  <a:schemeClr val="tx1"/>
                </a:solidFill>
                <a:latin typeface="Times New Roman" pitchFamily="18" charset="0"/>
                <a:ea typeface="+mn-ea"/>
                <a:cs typeface="Times New Roman" pitchFamily="18" charset="0"/>
              </a:rPr>
              <a:t>). При этом </a:t>
            </a:r>
            <a:r>
              <a:rPr lang="ru-RU" sz="1200" kern="1200" dirty="0" err="1" smtClean="0">
                <a:solidFill>
                  <a:schemeClr val="tx1"/>
                </a:solidFill>
                <a:latin typeface="Times New Roman" pitchFamily="18" charset="0"/>
                <a:ea typeface="+mn-ea"/>
                <a:cs typeface="Times New Roman" pitchFamily="18" charset="0"/>
              </a:rPr>
              <a:t>изодапана</a:t>
            </a:r>
            <a:r>
              <a:rPr lang="ru-RU" sz="1200" kern="1200" dirty="0" smtClean="0">
                <a:solidFill>
                  <a:schemeClr val="tx1"/>
                </a:solidFill>
                <a:latin typeface="Times New Roman" pitchFamily="18" charset="0"/>
                <a:ea typeface="+mn-ea"/>
                <a:cs typeface="Times New Roman" pitchFamily="18" charset="0"/>
              </a:rPr>
              <a:t>, соединяющая точки, в которых отклонения транспортных издержек равны экономии на рабочих издержках, называется критической </a:t>
            </a:r>
            <a:r>
              <a:rPr lang="ru-RU" sz="1200" kern="1200" dirty="0" err="1" smtClean="0">
                <a:solidFill>
                  <a:schemeClr val="tx1"/>
                </a:solidFill>
                <a:latin typeface="Times New Roman" pitchFamily="18" charset="0"/>
                <a:ea typeface="+mn-ea"/>
                <a:cs typeface="Times New Roman" pitchFamily="18" charset="0"/>
              </a:rPr>
              <a:t>изодапаной</a:t>
            </a:r>
            <a:r>
              <a:rPr lang="ru-RU" sz="1200" kern="1200" dirty="0" smtClean="0">
                <a:solidFill>
                  <a:schemeClr val="tx1"/>
                </a:solidFill>
                <a:latin typeface="Times New Roman" pitchFamily="18" charset="0"/>
                <a:ea typeface="+mn-ea"/>
                <a:cs typeface="Times New Roman" pitchFamily="18" charset="0"/>
              </a:rPr>
              <a:t> для данного рабочего пункта.</a:t>
            </a:r>
          </a:p>
          <a:p>
            <a:pPr algn="just"/>
            <a:r>
              <a:rPr lang="ru-RU" sz="1200" kern="1200" dirty="0" smtClean="0">
                <a:solidFill>
                  <a:schemeClr val="tx1"/>
                </a:solidFill>
                <a:latin typeface="Times New Roman" pitchFamily="18" charset="0"/>
                <a:ea typeface="+mn-ea"/>
                <a:cs typeface="Times New Roman" pitchFamily="18" charset="0"/>
              </a:rPr>
              <a:t>Если данный рабочий пункт лежит внутри своей критической </a:t>
            </a:r>
            <a:r>
              <a:rPr lang="ru-RU" sz="1200" kern="1200" dirty="0" err="1" smtClean="0">
                <a:solidFill>
                  <a:schemeClr val="tx1"/>
                </a:solidFill>
                <a:latin typeface="Times New Roman" pitchFamily="18" charset="0"/>
                <a:ea typeface="+mn-ea"/>
                <a:cs typeface="Times New Roman" pitchFamily="18" charset="0"/>
              </a:rPr>
              <a:t>изодапаны</a:t>
            </a:r>
            <a:r>
              <a:rPr lang="ru-RU" sz="1200" kern="1200" dirty="0" smtClean="0">
                <a:solidFill>
                  <a:schemeClr val="tx1"/>
                </a:solidFill>
                <a:latin typeface="Times New Roman" pitchFamily="18" charset="0"/>
                <a:ea typeface="+mn-ea"/>
                <a:cs typeface="Times New Roman" pitchFamily="18" charset="0"/>
              </a:rPr>
              <a:t>, то перемещение производства из транспортного пункта в рабочий пункт выгодно, если вне ее, то перемещение невыгодно. Например, если для рабочего пункта L</a:t>
            </a:r>
            <a:r>
              <a:rPr lang="ru-RU" sz="1200" kern="1200" baseline="-25000" dirty="0" smtClean="0">
                <a:solidFill>
                  <a:schemeClr val="tx1"/>
                </a:solidFill>
                <a:latin typeface="Times New Roman" pitchFamily="18" charset="0"/>
                <a:ea typeface="+mn-ea"/>
                <a:cs typeface="Times New Roman" pitchFamily="18" charset="0"/>
              </a:rPr>
              <a:t>1</a:t>
            </a:r>
            <a:r>
              <a:rPr lang="ru-RU" sz="1200" kern="1200" dirty="0" smtClean="0">
                <a:solidFill>
                  <a:schemeClr val="tx1"/>
                </a:solidFill>
                <a:latin typeface="Times New Roman" pitchFamily="18" charset="0"/>
                <a:ea typeface="+mn-ea"/>
                <a:cs typeface="Times New Roman" pitchFamily="18" charset="0"/>
              </a:rPr>
              <a:t>критической </a:t>
            </a:r>
            <a:r>
              <a:rPr lang="ru-RU" sz="1200" kern="1200" dirty="0" err="1" smtClean="0">
                <a:solidFill>
                  <a:schemeClr val="tx1"/>
                </a:solidFill>
                <a:latin typeface="Times New Roman" pitchFamily="18" charset="0"/>
                <a:ea typeface="+mn-ea"/>
                <a:cs typeface="Times New Roman" pitchFamily="18" charset="0"/>
              </a:rPr>
              <a:t>изодапаной</a:t>
            </a:r>
            <a:r>
              <a:rPr lang="ru-RU" sz="1200" kern="1200" dirty="0" smtClean="0">
                <a:solidFill>
                  <a:schemeClr val="tx1"/>
                </a:solidFill>
                <a:latin typeface="Times New Roman" pitchFamily="18" charset="0"/>
                <a:ea typeface="+mn-ea"/>
                <a:cs typeface="Times New Roman" pitchFamily="18" charset="0"/>
              </a:rPr>
              <a:t> является A</a:t>
            </a:r>
            <a:r>
              <a:rPr lang="ru-RU" sz="1200" kern="1200" baseline="-25000" dirty="0" smtClean="0">
                <a:solidFill>
                  <a:schemeClr val="tx1"/>
                </a:solidFill>
                <a:latin typeface="Times New Roman" pitchFamily="18" charset="0"/>
                <a:ea typeface="+mn-ea"/>
                <a:cs typeface="Times New Roman" pitchFamily="18" charset="0"/>
              </a:rPr>
              <a:t>3</a:t>
            </a:r>
            <a:r>
              <a:rPr lang="ru-RU" sz="1200" kern="1200" dirty="0" smtClean="0">
                <a:solidFill>
                  <a:schemeClr val="tx1"/>
                </a:solidFill>
                <a:latin typeface="Times New Roman" pitchFamily="18" charset="0"/>
                <a:ea typeface="+mn-ea"/>
                <a:cs typeface="Times New Roman" pitchFamily="18" charset="0"/>
              </a:rPr>
              <a:t>то предприятие предпочтительнее разместить в транспортном пункте Р. Если же критической </a:t>
            </a:r>
            <a:r>
              <a:rPr lang="ru-RU" sz="1200" kern="1200" dirty="0" err="1" smtClean="0">
                <a:solidFill>
                  <a:schemeClr val="tx1"/>
                </a:solidFill>
                <a:latin typeface="Times New Roman" pitchFamily="18" charset="0"/>
                <a:ea typeface="+mn-ea"/>
                <a:cs typeface="Times New Roman" pitchFamily="18" charset="0"/>
              </a:rPr>
              <a:t>изодапаной</a:t>
            </a:r>
            <a:r>
              <a:rPr lang="ru-RU" sz="1200" kern="1200" dirty="0" smtClean="0">
                <a:solidFill>
                  <a:schemeClr val="tx1"/>
                </a:solidFill>
                <a:latin typeface="Times New Roman" pitchFamily="18" charset="0"/>
                <a:ea typeface="+mn-ea"/>
                <a:cs typeface="Times New Roman" pitchFamily="18" charset="0"/>
              </a:rPr>
              <a:t> является А</a:t>
            </a:r>
            <a:r>
              <a:rPr lang="ru-RU" sz="1200" kern="1200" baseline="-25000" dirty="0" smtClean="0">
                <a:solidFill>
                  <a:schemeClr val="tx1"/>
                </a:solidFill>
                <a:latin typeface="Times New Roman" pitchFamily="18" charset="0"/>
                <a:ea typeface="+mn-ea"/>
                <a:cs typeface="Times New Roman" pitchFamily="18" charset="0"/>
              </a:rPr>
              <a:t>4</a:t>
            </a:r>
            <a:r>
              <a:rPr lang="ru-RU" sz="1200" kern="1200" dirty="0" smtClean="0">
                <a:solidFill>
                  <a:schemeClr val="tx1"/>
                </a:solidFill>
                <a:latin typeface="Times New Roman" pitchFamily="18" charset="0"/>
                <a:ea typeface="+mn-ea"/>
                <a:cs typeface="Times New Roman" pitchFamily="18" charset="0"/>
              </a:rPr>
              <a:t>то предприятие целесообразно разместить в рабочем пункте L</a:t>
            </a:r>
            <a:r>
              <a:rPr lang="ru-RU" sz="1200" kern="1200" baseline="-25000" dirty="0" smtClean="0">
                <a:solidFill>
                  <a:schemeClr val="tx1"/>
                </a:solidFill>
                <a:latin typeface="Times New Roman" pitchFamily="18" charset="0"/>
                <a:ea typeface="+mn-ea"/>
                <a:cs typeface="Times New Roman" pitchFamily="18" charset="0"/>
              </a:rPr>
              <a:t>1</a:t>
            </a:r>
            <a:r>
              <a:rPr lang="ru-RU" sz="1200" kern="1200" dirty="0" smtClean="0">
                <a:solidFill>
                  <a:schemeClr val="tx1"/>
                </a:solidFill>
                <a:latin typeface="Times New Roman" pitchFamily="18" charset="0"/>
                <a:ea typeface="+mn-ea"/>
                <a:cs typeface="Times New Roman" pitchFamily="18" charset="0"/>
              </a:rPr>
              <a:t>.</a:t>
            </a:r>
          </a:p>
          <a:p>
            <a:pPr algn="just"/>
            <a:endParaRPr lang="ru-RU"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D5710F9D-196A-4136-9715-7DD74D2F1D87}"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05.01.2017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05.01.2017</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pPr algn="ctr"/>
            <a:r>
              <a:rPr lang="ru-RU" sz="6000" dirty="0" smtClean="0">
                <a:latin typeface="Monotype Corsiva" pitchFamily="66" charset="0"/>
              </a:rPr>
              <a:t>Промышленный </a:t>
            </a:r>
            <a:r>
              <a:rPr lang="ru-RU" sz="6000" dirty="0" err="1" smtClean="0">
                <a:latin typeface="Monotype Corsiva" pitchFamily="66" charset="0"/>
              </a:rPr>
              <a:t>штандорт</a:t>
            </a:r>
            <a:r>
              <a:rPr lang="ru-RU" sz="6000" dirty="0" smtClean="0">
                <a:latin typeface="Monotype Corsiva" pitchFamily="66" charset="0"/>
              </a:rPr>
              <a:t> А. Вебера</a:t>
            </a:r>
            <a:endParaRPr lang="ru-RU" sz="6000" dirty="0">
              <a:latin typeface="Monotype Corsiva" pitchFamily="66" charset="0"/>
            </a:endParaRPr>
          </a:p>
        </p:txBody>
      </p:sp>
      <p:sp>
        <p:nvSpPr>
          <p:cNvPr id="3" name="Подзаголовок 2"/>
          <p:cNvSpPr>
            <a:spLocks noGrp="1"/>
          </p:cNvSpPr>
          <p:nvPr>
            <p:ph type="subTitle" idx="1"/>
          </p:nvPr>
        </p:nvSpPr>
        <p:spPr>
          <a:xfrm>
            <a:off x="857224" y="4429132"/>
            <a:ext cx="7854696" cy="1752600"/>
          </a:xfrm>
        </p:spPr>
        <p:txBody>
          <a:bodyPr>
            <a:normAutofit/>
          </a:bodyPr>
          <a:lstStyle/>
          <a:p>
            <a:r>
              <a:rPr lang="ru-RU" dirty="0" smtClean="0">
                <a:solidFill>
                  <a:schemeClr val="tx2">
                    <a:lumMod val="50000"/>
                  </a:schemeClr>
                </a:solidFill>
                <a:latin typeface="Monotype Corsiva" pitchFamily="66" charset="0"/>
              </a:rPr>
              <a:t>Выполнила</a:t>
            </a:r>
          </a:p>
          <a:p>
            <a:r>
              <a:rPr lang="ru-RU" dirty="0" smtClean="0">
                <a:solidFill>
                  <a:schemeClr val="tx2">
                    <a:lumMod val="50000"/>
                  </a:schemeClr>
                </a:solidFill>
                <a:latin typeface="Monotype Corsiva" pitchFamily="66" charset="0"/>
              </a:rPr>
              <a:t> студентка </a:t>
            </a:r>
            <a:r>
              <a:rPr lang="ru-RU" dirty="0" smtClean="0">
                <a:solidFill>
                  <a:schemeClr val="tx2">
                    <a:lumMod val="50000"/>
                  </a:schemeClr>
                </a:solidFill>
                <a:latin typeface="Monotype Corsiva" pitchFamily="66" charset="0"/>
              </a:rPr>
              <a:t>группы 4 курса</a:t>
            </a:r>
            <a:endParaRPr lang="ru-RU" dirty="0" smtClean="0">
              <a:solidFill>
                <a:schemeClr val="tx2">
                  <a:lumMod val="50000"/>
                </a:schemeClr>
              </a:solidFill>
              <a:latin typeface="Monotype Corsiva" pitchFamily="66" charset="0"/>
            </a:endParaRPr>
          </a:p>
          <a:p>
            <a:r>
              <a:rPr lang="ru-RU" smtClean="0">
                <a:solidFill>
                  <a:schemeClr val="tx2">
                    <a:lumMod val="50000"/>
                  </a:schemeClr>
                </a:solidFill>
                <a:latin typeface="Monotype Corsiva" pitchFamily="66" charset="0"/>
              </a:rPr>
              <a:t> </a:t>
            </a:r>
            <a:endParaRPr lang="ru-RU" dirty="0">
              <a:solidFill>
                <a:schemeClr val="tx2">
                  <a:lumMod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0" y="928670"/>
            <a:ext cx="4495800" cy="5426255"/>
          </a:xfrm>
        </p:spPr>
        <p:txBody>
          <a:bodyPr>
            <a:normAutofit fontScale="92500" lnSpcReduction="20000"/>
          </a:bodyPr>
          <a:lstStyle/>
          <a:p>
            <a:pPr algn="just"/>
            <a:r>
              <a:rPr lang="ru-RU" dirty="0" smtClean="0">
                <a:latin typeface="Times New Roman" pitchFamily="18" charset="0"/>
                <a:cs typeface="Times New Roman" pitchFamily="18" charset="0"/>
              </a:rPr>
              <a:t>Графически такие линии можно представить в виде замкнутых кривых, которые описываются вокруг пункта транспортного минимума (P) и соединяют точки одинаковых отклонений в транспортных издержках при перемещении производства в рабочие пункты (L</a:t>
            </a:r>
            <a:r>
              <a:rPr lang="ru-RU" baseline="-25000" dirty="0" smtClean="0">
                <a:latin typeface="Times New Roman" pitchFamily="18" charset="0"/>
                <a:cs typeface="Times New Roman" pitchFamily="18" charset="0"/>
              </a:rPr>
              <a:t>1</a:t>
            </a:r>
            <a:r>
              <a:rPr lang="ru-RU" dirty="0" smtClean="0">
                <a:latin typeface="Times New Roman" pitchFamily="18" charset="0"/>
                <a:cs typeface="Times New Roman" pitchFamily="18" charset="0"/>
              </a:rPr>
              <a:t>или L</a:t>
            </a:r>
            <a:r>
              <a:rPr lang="ru-RU" baseline="-25000"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 При этом </a:t>
            </a:r>
            <a:r>
              <a:rPr lang="ru-RU" dirty="0" err="1" smtClean="0">
                <a:latin typeface="Times New Roman" pitchFamily="18" charset="0"/>
                <a:cs typeface="Times New Roman" pitchFamily="18" charset="0"/>
              </a:rPr>
              <a:t>изодапана</a:t>
            </a:r>
            <a:r>
              <a:rPr lang="ru-RU" dirty="0" smtClean="0">
                <a:latin typeface="Times New Roman" pitchFamily="18" charset="0"/>
                <a:cs typeface="Times New Roman" pitchFamily="18" charset="0"/>
              </a:rPr>
              <a:t>, соединяющая точки, в которых отклонения транспортных издержек равны экономии на рабочих издержках, называется критической </a:t>
            </a:r>
            <a:r>
              <a:rPr lang="ru-RU" dirty="0" err="1" smtClean="0">
                <a:latin typeface="Times New Roman" pitchFamily="18" charset="0"/>
                <a:cs typeface="Times New Roman" pitchFamily="18" charset="0"/>
              </a:rPr>
              <a:t>изодапаной</a:t>
            </a:r>
            <a:r>
              <a:rPr lang="ru-RU" dirty="0" smtClean="0">
                <a:latin typeface="Times New Roman" pitchFamily="18" charset="0"/>
                <a:cs typeface="Times New Roman" pitchFamily="18" charset="0"/>
              </a:rPr>
              <a:t> для данного рабочего пункта.</a:t>
            </a:r>
          </a:p>
          <a:p>
            <a:endParaRPr lang="ru-RU" dirty="0"/>
          </a:p>
        </p:txBody>
      </p:sp>
      <p:pic>
        <p:nvPicPr>
          <p:cNvPr id="7" name="Содержимое 6" descr="http://www.studfiles.ru/html/2706/1277/html_sbH65KlR7r.LrFm/htmlconvd-vXq5cd_html_18c6948c.jpg"/>
          <p:cNvPicPr>
            <a:picLocks noGrp="1"/>
          </p:cNvPicPr>
          <p:nvPr>
            <p:ph sz="half" idx="2"/>
          </p:nvPr>
        </p:nvPicPr>
        <p:blipFill>
          <a:blip r:embed="rId3"/>
          <a:srcRect/>
          <a:stretch>
            <a:fillRect/>
          </a:stretch>
        </p:blipFill>
        <p:spPr bwMode="auto">
          <a:xfrm>
            <a:off x="5143504" y="1428736"/>
            <a:ext cx="3500462" cy="3286148"/>
          </a:xfrm>
          <a:prstGeom prst="rect">
            <a:avLst/>
          </a:prstGeom>
          <a:noFill/>
          <a:ln w="9525">
            <a:noFill/>
            <a:miter lim="800000"/>
            <a:headEnd/>
            <a:tailEnd/>
          </a:ln>
        </p:spPr>
      </p:pic>
      <p:sp>
        <p:nvSpPr>
          <p:cNvPr id="24577" name="Rectangle 1"/>
          <p:cNvSpPr>
            <a:spLocks noChangeArrowheads="1"/>
          </p:cNvSpPr>
          <p:nvPr/>
        </p:nvSpPr>
        <p:spPr bwMode="auto">
          <a:xfrm>
            <a:off x="4714876" y="5214950"/>
            <a:ext cx="41433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42875"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ru-RU" sz="16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Рис. </a:t>
            </a:r>
            <a:r>
              <a:rPr lang="ru-RU" sz="1600" b="1" i="1" dirty="0" smtClean="0">
                <a:solidFill>
                  <a:srgbClr val="000000"/>
                </a:solidFill>
                <a:latin typeface="Times New Roman" pitchFamily="18" charset="0"/>
                <a:ea typeface="Calibri" pitchFamily="34" charset="0"/>
                <a:cs typeface="Times New Roman" pitchFamily="18" charset="0"/>
              </a:rPr>
              <a:t>2. </a:t>
            </a:r>
            <a:r>
              <a:rPr kumimoji="0" lang="ru-RU" sz="16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Транспортный и рабочие пункты и </a:t>
            </a:r>
            <a:r>
              <a:rPr kumimoji="0" lang="ru-RU" sz="1600" b="1" i="1"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изодапаны</a:t>
            </a:r>
            <a:endParaRPr kumimoji="0" lang="ru-RU" sz="3600" b="1"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bg2">
                    <a:lumMod val="50000"/>
                  </a:schemeClr>
                </a:solidFill>
                <a:latin typeface="Monotype Corsiva" pitchFamily="66" charset="0"/>
              </a:rPr>
              <a:t>Агломерация</a:t>
            </a:r>
            <a:endParaRPr lang="ru-RU" b="1" dirty="0">
              <a:solidFill>
                <a:schemeClr val="bg2">
                  <a:lumMod val="50000"/>
                </a:schemeClr>
              </a:solidFill>
              <a:latin typeface="Monotype Corsiva" pitchFamily="66" charset="0"/>
            </a:endParaRPr>
          </a:p>
        </p:txBody>
      </p:sp>
      <p:sp>
        <p:nvSpPr>
          <p:cNvPr id="3" name="Содержимое 2"/>
          <p:cNvSpPr>
            <a:spLocks noGrp="1"/>
          </p:cNvSpPr>
          <p:nvPr>
            <p:ph idx="1"/>
          </p:nvPr>
        </p:nvSpPr>
        <p:spPr/>
        <p:txBody>
          <a:bodyPr>
            <a:normAutofit fontScale="92500" lnSpcReduction="10000"/>
          </a:bodyPr>
          <a:lstStyle/>
          <a:p>
            <a:pPr algn="just"/>
            <a:r>
              <a:rPr lang="ru-RU" dirty="0" smtClean="0">
                <a:latin typeface="Times New Roman" pitchFamily="18" charset="0"/>
                <a:cs typeface="Times New Roman" pitchFamily="18" charset="0"/>
              </a:rPr>
              <a:t>скопление (концентрацию) промышленного производства в определенном месте;</a:t>
            </a:r>
          </a:p>
          <a:p>
            <a:pPr algn="just"/>
            <a:r>
              <a:rPr lang="ru-RU" dirty="0" smtClean="0">
                <a:latin typeface="Times New Roman" pitchFamily="18" charset="0"/>
                <a:cs typeface="Times New Roman" pitchFamily="18" charset="0"/>
              </a:rPr>
              <a:t>зависит от технической и экономической структур производства; </a:t>
            </a:r>
          </a:p>
          <a:p>
            <a:pPr algn="just"/>
            <a:r>
              <a:rPr lang="ru-RU" dirty="0" smtClean="0">
                <a:latin typeface="Times New Roman" pitchFamily="18" charset="0"/>
                <a:cs typeface="Times New Roman" pitchFamily="18" charset="0"/>
              </a:rPr>
              <a:t>реализуются преимущества крупного производства, удешевляющего продукцию, и достигается дополнительный экономический эффект от использования общей инфраструктуры.</a:t>
            </a:r>
          </a:p>
          <a:p>
            <a:pPr algn="just">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Дезагломерационные</a:t>
            </a:r>
            <a:r>
              <a:rPr lang="ru-RU" dirty="0" smtClean="0">
                <a:latin typeface="Times New Roman" pitchFamily="18" charset="0"/>
                <a:cs typeface="Times New Roman" pitchFamily="18" charset="0"/>
              </a:rPr>
              <a:t> процессы, проявляющиеся в виде повышения цен на земельные участки, вздорожания жизни, повышения заработной платы, роста цен на материалы и т.д.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1000108"/>
            <a:ext cx="8329642" cy="5324492"/>
          </a:xfrm>
        </p:spPr>
        <p:txBody>
          <a:bodyPr/>
          <a:lstStyle/>
          <a:p>
            <a:pPr algn="just"/>
            <a:r>
              <a:rPr lang="ru-RU" b="1" i="1" dirty="0" smtClean="0">
                <a:latin typeface="Times New Roman" pitchFamily="18" charset="0"/>
                <a:cs typeface="Times New Roman" pitchFamily="18" charset="0"/>
              </a:rPr>
              <a:t>Индекс сбережений – в</a:t>
            </a:r>
            <a:r>
              <a:rPr lang="ru-RU" dirty="0" smtClean="0">
                <a:latin typeface="Times New Roman" pitchFamily="18" charset="0"/>
                <a:cs typeface="Times New Roman" pitchFamily="18" charset="0"/>
              </a:rPr>
              <a:t>еличина экономии от агломерации, отнесенную к единице продукта.</a:t>
            </a:r>
          </a:p>
          <a:p>
            <a:pPr algn="just"/>
            <a:endParaRPr lang="ru-RU" dirty="0" smtClean="0">
              <a:latin typeface="Times New Roman" pitchFamily="18" charset="0"/>
              <a:cs typeface="Times New Roman" pitchFamily="18" charset="0"/>
            </a:endParaRPr>
          </a:p>
          <a:p>
            <a:pPr algn="just"/>
            <a:r>
              <a:rPr lang="ru-RU" i="1" dirty="0" smtClean="0">
                <a:latin typeface="Times New Roman" pitchFamily="18" charset="0"/>
                <a:cs typeface="Times New Roman" pitchFamily="18" charset="0"/>
              </a:rPr>
              <a:t>Если экономия затрат от агломерации покрывает дополнительные издержки </a:t>
            </a:r>
            <a:r>
              <a:rPr lang="ru-RU" dirty="0" smtClean="0">
                <a:latin typeface="Times New Roman" pitchFamily="18" charset="0"/>
                <a:cs typeface="Times New Roman" pitchFamily="18" charset="0"/>
              </a:rPr>
              <a:t>на транспорт и рабочую силу, возрастающие вследствие перемещения промышленности в пункты агломерации, </a:t>
            </a:r>
            <a:r>
              <a:rPr lang="ru-RU" i="1" dirty="0" smtClean="0">
                <a:latin typeface="Times New Roman" pitchFamily="18" charset="0"/>
                <a:cs typeface="Times New Roman" pitchFamily="18" charset="0"/>
              </a:rPr>
              <a:t>происходит отклонение центров производства от оптимальных пунктов по транспортной и рабочей ориентации</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0" y="357166"/>
            <a:ext cx="4424362" cy="5997759"/>
          </a:xfrm>
        </p:spPr>
        <p:txBody>
          <a:bodyPr>
            <a:normAutofit fontScale="92500" lnSpcReduction="10000"/>
          </a:bodyPr>
          <a:lstStyle/>
          <a:p>
            <a:pPr algn="just"/>
            <a:r>
              <a:rPr lang="ru-RU" dirty="0" smtClean="0">
                <a:latin typeface="Times New Roman" pitchFamily="18" charset="0"/>
                <a:cs typeface="Times New Roman" pitchFamily="18" charset="0"/>
              </a:rPr>
              <a:t>Графически эта задача решается А. Вебером при помощи </a:t>
            </a:r>
            <a:r>
              <a:rPr lang="ru-RU" dirty="0" err="1" smtClean="0">
                <a:latin typeface="Times New Roman" pitchFamily="18" charset="0"/>
                <a:cs typeface="Times New Roman" pitchFamily="18" charset="0"/>
              </a:rPr>
              <a:t>изодапан</a:t>
            </a:r>
            <a:r>
              <a:rPr lang="ru-RU" dirty="0" smtClean="0">
                <a:latin typeface="Times New Roman" pitchFamily="18" charset="0"/>
                <a:cs typeface="Times New Roman" pitchFamily="18" charset="0"/>
              </a:rPr>
              <a:t>, проводимых вокруг ранее найденных оптимальных пунктов транспортной ориентации (рис. 2)</a:t>
            </a:r>
          </a:p>
          <a:p>
            <a:pPr algn="just"/>
            <a:r>
              <a:rPr lang="ru-RU" i="1" dirty="0" smtClean="0">
                <a:latin typeface="Times New Roman" pitchFamily="18" charset="0"/>
                <a:cs typeface="Times New Roman" pitchFamily="18" charset="0"/>
              </a:rPr>
              <a:t>Главными факторами</a:t>
            </a:r>
            <a:r>
              <a:rPr lang="ru-RU" dirty="0" smtClean="0">
                <a:latin typeface="Times New Roman" pitchFamily="18" charset="0"/>
                <a:cs typeface="Times New Roman" pitchFamily="18" charset="0"/>
              </a:rPr>
              <a:t>, способствующими агломерационным процессам, Вебер считал высокую функцию сбережений, низкий </a:t>
            </a:r>
            <a:r>
              <a:rPr lang="ru-RU" dirty="0" err="1" smtClean="0">
                <a:latin typeface="Times New Roman" pitchFamily="18" charset="0"/>
                <a:cs typeface="Times New Roman" pitchFamily="18" charset="0"/>
              </a:rPr>
              <a:t>штандортный</a:t>
            </a:r>
            <a:r>
              <a:rPr lang="ru-RU" dirty="0" smtClean="0">
                <a:latin typeface="Times New Roman" pitchFamily="18" charset="0"/>
                <a:cs typeface="Times New Roman" pitchFamily="18" charset="0"/>
              </a:rPr>
              <a:t> вес, незначительные транспортные тарифы и высокую производительную плотность.</a:t>
            </a:r>
          </a:p>
          <a:p>
            <a:endParaRPr lang="ru-RU" dirty="0"/>
          </a:p>
        </p:txBody>
      </p:sp>
      <p:pic>
        <p:nvPicPr>
          <p:cNvPr id="7" name="Содержимое 6" descr="Отклонение издержек производства относительно пунктов транспортного минимума (по А. Веберу)"/>
          <p:cNvPicPr>
            <a:picLocks noGrp="1"/>
          </p:cNvPicPr>
          <p:nvPr>
            <p:ph sz="half" idx="2"/>
          </p:nvPr>
        </p:nvPicPr>
        <p:blipFill>
          <a:blip r:embed="rId3"/>
          <a:srcRect/>
          <a:stretch>
            <a:fillRect/>
          </a:stretch>
        </p:blipFill>
        <p:spPr bwMode="auto">
          <a:xfrm>
            <a:off x="4929190" y="928670"/>
            <a:ext cx="3786214" cy="3214710"/>
          </a:xfrm>
          <a:prstGeom prst="rect">
            <a:avLst/>
          </a:prstGeom>
          <a:noFill/>
          <a:ln w="9525">
            <a:noFill/>
            <a:miter lim="800000"/>
            <a:headEnd/>
            <a:tailEnd/>
          </a:ln>
        </p:spPr>
      </p:pic>
      <p:sp>
        <p:nvSpPr>
          <p:cNvPr id="33793" name="Rectangle 1"/>
          <p:cNvSpPr>
            <a:spLocks noChangeArrowheads="1"/>
          </p:cNvSpPr>
          <p:nvPr/>
        </p:nvSpPr>
        <p:spPr bwMode="auto">
          <a:xfrm>
            <a:off x="4500562" y="5143512"/>
            <a:ext cx="442915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42875" algn="ctr"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Рис.</a:t>
            </a:r>
            <a:r>
              <a:rPr kumimoji="0" lang="ru-RU" sz="1400" b="1" i="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3. </a:t>
            </a: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Отклонение издержек производства относительно пунктов транспортного минимума (по А. Веберу)</a:t>
            </a:r>
            <a:r>
              <a:rPr kumimoji="0" lang="ru-RU" sz="14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7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42875"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1, </a:t>
            </a: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a:t>
            </a: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Р</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 – пункты транспортного минимума; линии кругов –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изодапаны</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заштрихованный сегмент – место, где издержки для каждого производства не превышают выгоды, получаемой от агломерации</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bg2">
                    <a:lumMod val="50000"/>
                  </a:schemeClr>
                </a:solidFill>
                <a:latin typeface="Monotype Corsiva" pitchFamily="66" charset="0"/>
              </a:rPr>
              <a:t>Вывод:</a:t>
            </a:r>
            <a:endParaRPr lang="ru-RU" b="1" dirty="0">
              <a:solidFill>
                <a:schemeClr val="bg2">
                  <a:lumMod val="50000"/>
                </a:schemeClr>
              </a:solidFill>
              <a:latin typeface="Monotype Corsiva" pitchFamily="66" charset="0"/>
            </a:endParaRPr>
          </a:p>
        </p:txBody>
      </p:sp>
      <p:sp>
        <p:nvSpPr>
          <p:cNvPr id="3" name="Содержимое 2"/>
          <p:cNvSpPr>
            <a:spLocks noGrp="1"/>
          </p:cNvSpPr>
          <p:nvPr>
            <p:ph idx="1"/>
          </p:nvPr>
        </p:nvSpPr>
        <p:spPr/>
        <p:txBody>
          <a:bodyPr/>
          <a:lstStyle/>
          <a:p>
            <a:pPr algn="just">
              <a:buNone/>
            </a:pPr>
            <a:r>
              <a:rPr lang="ru-RU" dirty="0" smtClean="0">
                <a:latin typeface="Times New Roman" pitchFamily="18" charset="0"/>
                <a:cs typeface="Times New Roman" pitchFamily="18" charset="0"/>
              </a:rPr>
              <a:t>		А. Веберу первому удалось выработать многофакторную теорию размещения промышленного предприятия, опирающуюся на методы количественного анализа .</a:t>
            </a:r>
            <a:endParaRPr lang="ru-RU"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42910" y="2071678"/>
            <a:ext cx="7772400" cy="1362456"/>
          </a:xfrm>
        </p:spPr>
        <p:txBody>
          <a:bodyPr/>
          <a:lstStyle/>
          <a:p>
            <a:pPr algn="ctr"/>
            <a:r>
              <a:rPr lang="ru-RU" sz="6600" dirty="0" smtClean="0">
                <a:solidFill>
                  <a:schemeClr val="tx2">
                    <a:lumMod val="50000"/>
                  </a:schemeClr>
                </a:solidFill>
                <a:latin typeface="Monotype Corsiva" pitchFamily="66" charset="0"/>
              </a:rPr>
              <a:t>Спасибо за внимание!</a:t>
            </a:r>
            <a:endParaRPr lang="ru-RU" sz="6600" dirty="0">
              <a:solidFill>
                <a:schemeClr val="tx2">
                  <a:lumMod val="50000"/>
                </a:schemeClr>
              </a:solidFill>
              <a:latin typeface="Monotype Corsiva"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b="1" i="1" dirty="0" smtClean="0">
                <a:solidFill>
                  <a:schemeClr val="bg2">
                    <a:lumMod val="50000"/>
                  </a:schemeClr>
                </a:solidFill>
                <a:latin typeface="Monotype Corsiva" pitchFamily="66" charset="0"/>
              </a:rPr>
              <a:t>Альфред Вебер</a:t>
            </a:r>
            <a:r>
              <a:rPr lang="ru-RU" b="1" dirty="0" smtClean="0">
                <a:solidFill>
                  <a:schemeClr val="bg2">
                    <a:lumMod val="50000"/>
                  </a:schemeClr>
                </a:solidFill>
                <a:latin typeface="Monotype Corsiva" pitchFamily="66" charset="0"/>
              </a:rPr>
              <a:t> </a:t>
            </a:r>
            <a:endParaRPr lang="ru-RU" b="1" dirty="0">
              <a:solidFill>
                <a:schemeClr val="bg2">
                  <a:lumMod val="50000"/>
                </a:schemeClr>
              </a:solidFill>
              <a:latin typeface="Monotype Corsiva" pitchFamily="66" charset="0"/>
            </a:endParaRPr>
          </a:p>
        </p:txBody>
      </p:sp>
      <p:sp>
        <p:nvSpPr>
          <p:cNvPr id="5" name="Содержимое 4"/>
          <p:cNvSpPr>
            <a:spLocks noGrp="1"/>
          </p:cNvSpPr>
          <p:nvPr>
            <p:ph sz="half" idx="1"/>
          </p:nvPr>
        </p:nvSpPr>
        <p:spPr/>
        <p:txBody>
          <a:bodyPr>
            <a:normAutofit fontScale="92500"/>
          </a:bodyPr>
          <a:lstStyle/>
          <a:p>
            <a:pPr algn="just"/>
            <a:r>
              <a:rPr lang="ru-RU" dirty="0" smtClean="0">
                <a:latin typeface="Times New Roman" pitchFamily="18" charset="0"/>
                <a:cs typeface="Times New Roman" pitchFamily="18" charset="0"/>
              </a:rPr>
              <a:t>немецкий экономист и социолог;</a:t>
            </a:r>
          </a:p>
          <a:p>
            <a:pPr algn="just"/>
            <a:r>
              <a:rPr lang="ru-RU" dirty="0" smtClean="0">
                <a:latin typeface="Times New Roman" pitchFamily="18" charset="0"/>
                <a:cs typeface="Times New Roman" pitchFamily="18" charset="0"/>
              </a:rPr>
              <a:t>«Теория </a:t>
            </a:r>
            <a:r>
              <a:rPr lang="ru-RU" dirty="0" err="1" smtClean="0">
                <a:latin typeface="Times New Roman" pitchFamily="18" charset="0"/>
                <a:cs typeface="Times New Roman" pitchFamily="18" charset="0"/>
              </a:rPr>
              <a:t>штандорта</a:t>
            </a:r>
            <a:r>
              <a:rPr lang="ru-RU" dirty="0" smtClean="0">
                <a:latin typeface="Times New Roman" pitchFamily="18" charset="0"/>
                <a:cs typeface="Times New Roman" pitchFamily="18" charset="0"/>
              </a:rPr>
              <a:t> промышленности» (1909 г.)</a:t>
            </a:r>
          </a:p>
          <a:p>
            <a:pPr algn="just"/>
            <a:r>
              <a:rPr lang="ru-RU" dirty="0" smtClean="0">
                <a:latin typeface="Times New Roman" pitchFamily="18" charset="0"/>
                <a:cs typeface="Times New Roman" pitchFamily="18" charset="0"/>
              </a:rPr>
              <a:t>Промышленный </a:t>
            </a:r>
            <a:r>
              <a:rPr lang="ru-RU" dirty="0" err="1" smtClean="0">
                <a:latin typeface="Times New Roman" pitchFamily="18" charset="0"/>
                <a:cs typeface="Times New Roman" pitchFamily="18" charset="0"/>
              </a:rPr>
              <a:t>штандорт</a:t>
            </a:r>
            <a:r>
              <a:rPr lang="ru-RU" dirty="0" smtClean="0">
                <a:latin typeface="Times New Roman" pitchFamily="18" charset="0"/>
                <a:cs typeface="Times New Roman" pitchFamily="18" charset="0"/>
              </a:rPr>
              <a:t>: оптимальное место размещения производства определяется по принципу наименьших издержек</a:t>
            </a:r>
          </a:p>
          <a:p>
            <a:pPr algn="just"/>
            <a:endParaRPr lang="ru-RU" dirty="0">
              <a:latin typeface="Times New Roman" pitchFamily="18" charset="0"/>
              <a:cs typeface="Times New Roman" pitchFamily="18" charset="0"/>
            </a:endParaRPr>
          </a:p>
        </p:txBody>
      </p:sp>
      <p:pic>
        <p:nvPicPr>
          <p:cNvPr id="7" name="Содержимое 6" descr="Alfred_Weber.jpg"/>
          <p:cNvPicPr>
            <a:picLocks noGrp="1" noChangeAspect="1"/>
          </p:cNvPicPr>
          <p:nvPr>
            <p:ph sz="half" idx="2"/>
          </p:nvPr>
        </p:nvPicPr>
        <p:blipFill>
          <a:blip r:embed="rId3"/>
          <a:stretch>
            <a:fillRect/>
          </a:stretch>
        </p:blipFill>
        <p:spPr>
          <a:xfrm>
            <a:off x="5072066" y="1928802"/>
            <a:ext cx="3466009" cy="4339443"/>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8229600" cy="1143000"/>
          </a:xfrm>
        </p:spPr>
        <p:txBody>
          <a:bodyPr>
            <a:normAutofit fontScale="90000"/>
          </a:bodyPr>
          <a:lstStyle/>
          <a:p>
            <a:pPr algn="ctr"/>
            <a:r>
              <a:rPr lang="ru-RU" b="1" dirty="0" smtClean="0">
                <a:solidFill>
                  <a:schemeClr val="bg2">
                    <a:lumMod val="50000"/>
                  </a:schemeClr>
                </a:solidFill>
                <a:latin typeface="Monotype Corsiva" pitchFamily="66" charset="0"/>
              </a:rPr>
              <a:t>Допущения при построении теории:</a:t>
            </a:r>
            <a:endParaRPr lang="ru-RU" b="1" dirty="0">
              <a:solidFill>
                <a:schemeClr val="bg2">
                  <a:lumMod val="50000"/>
                </a:schemeClr>
              </a:solidFill>
              <a:latin typeface="Monotype Corsiva" pitchFamily="66" charset="0"/>
            </a:endParaRPr>
          </a:p>
        </p:txBody>
      </p:sp>
      <p:sp>
        <p:nvSpPr>
          <p:cNvPr id="3" name="Содержимое 2"/>
          <p:cNvSpPr>
            <a:spLocks noGrp="1"/>
          </p:cNvSpPr>
          <p:nvPr>
            <p:ph idx="1"/>
          </p:nvPr>
        </p:nvSpPr>
        <p:spPr>
          <a:xfrm>
            <a:off x="214282" y="1935480"/>
            <a:ext cx="8472518" cy="4565354"/>
          </a:xfrm>
        </p:spPr>
        <p:txBody>
          <a:bodyPr>
            <a:normAutofit fontScale="92500"/>
          </a:bodyPr>
          <a:lstStyle/>
          <a:p>
            <a:pPr algn="just">
              <a:buFont typeface="Wingdings 2" pitchFamily="18" charset="2"/>
              <a:buChar char=""/>
            </a:pPr>
            <a:r>
              <a:rPr lang="ru-RU" dirty="0" smtClean="0">
                <a:latin typeface="Times New Roman" pitchFamily="18" charset="0"/>
                <a:cs typeface="Times New Roman" pitchFamily="18" charset="0"/>
              </a:rPr>
              <a:t>объектом изучения являются отдельные производственные единицы, производящие только один продукт, и охватываются все стадии производственного процесса;</a:t>
            </a:r>
          </a:p>
          <a:p>
            <a:pPr algn="just">
              <a:buFont typeface="Wingdings 2" pitchFamily="18" charset="2"/>
              <a:buChar char=""/>
            </a:pPr>
            <a:r>
              <a:rPr lang="ru-RU" dirty="0" smtClean="0">
                <a:latin typeface="Times New Roman" pitchFamily="18" charset="0"/>
                <a:cs typeface="Times New Roman" pitchFamily="18" charset="0"/>
              </a:rPr>
              <a:t>уровень заработной платы и интенсивности производства постоянны для каждого места; </a:t>
            </a:r>
          </a:p>
          <a:p>
            <a:pPr algn="just">
              <a:buFont typeface="Wingdings 2" pitchFamily="18" charset="2"/>
              <a:buChar char=""/>
            </a:pPr>
            <a:r>
              <a:rPr lang="ru-RU" dirty="0" smtClean="0">
                <a:latin typeface="Times New Roman" pitchFamily="18" charset="0"/>
                <a:cs typeface="Times New Roman" pitchFamily="18" charset="0"/>
              </a:rPr>
              <a:t>трудовые ресурсы неограниченны, исключается их миграция между районами; </a:t>
            </a:r>
          </a:p>
          <a:p>
            <a:pPr algn="just">
              <a:buFont typeface="Wingdings 2" pitchFamily="18" charset="2"/>
              <a:buChar char=""/>
            </a:pPr>
            <a:r>
              <a:rPr lang="ru-RU" dirty="0" smtClean="0">
                <a:latin typeface="Times New Roman" pitchFamily="18" charset="0"/>
                <a:cs typeface="Times New Roman" pitchFamily="18" charset="0"/>
              </a:rPr>
              <a:t>единственный используемый вид транспорта – железнодорожный; </a:t>
            </a:r>
          </a:p>
          <a:p>
            <a:pPr algn="just">
              <a:buFont typeface="Wingdings 2" pitchFamily="18" charset="2"/>
              <a:buChar char=""/>
            </a:pPr>
            <a:r>
              <a:rPr lang="ru-RU" dirty="0" smtClean="0">
                <a:latin typeface="Times New Roman" pitchFamily="18" charset="0"/>
                <a:cs typeface="Times New Roman" pitchFamily="18" charset="0"/>
              </a:rPr>
              <a:t>места добычи сырья, центры потребления и рынки труда строго фиксированы для каждой территории.</a:t>
            </a:r>
          </a:p>
          <a:p>
            <a:pPr>
              <a:buFont typeface="Wingdings 2" pitchFamily="18" charset="2"/>
              <a:buChar char=""/>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8229600" cy="1143000"/>
          </a:xfrm>
        </p:spPr>
        <p:txBody>
          <a:bodyPr/>
          <a:lstStyle/>
          <a:p>
            <a:pPr algn="ctr"/>
            <a:r>
              <a:rPr lang="ru-RU" b="1" dirty="0" smtClean="0">
                <a:solidFill>
                  <a:schemeClr val="bg2">
                    <a:lumMod val="50000"/>
                  </a:schemeClr>
                </a:solidFill>
                <a:latin typeface="Monotype Corsiva" pitchFamily="66" charset="0"/>
              </a:rPr>
              <a:t>Анализируемые факторы:</a:t>
            </a:r>
            <a:endParaRPr lang="ru-RU" b="1" dirty="0">
              <a:solidFill>
                <a:schemeClr val="bg2">
                  <a:lumMod val="50000"/>
                </a:schemeClr>
              </a:solidFill>
              <a:latin typeface="Monotype Corsiva" pitchFamily="66" charset="0"/>
            </a:endParaRPr>
          </a:p>
        </p:txBody>
      </p:sp>
      <p:sp>
        <p:nvSpPr>
          <p:cNvPr id="3" name="Содержимое 2"/>
          <p:cNvSpPr>
            <a:spLocks noGrp="1"/>
          </p:cNvSpPr>
          <p:nvPr>
            <p:ph idx="1"/>
          </p:nvPr>
        </p:nvSpPr>
        <p:spPr>
          <a:xfrm>
            <a:off x="214282" y="1714488"/>
            <a:ext cx="8472518" cy="4929222"/>
          </a:xfrm>
        </p:spPr>
        <p:txBody>
          <a:bodyPr/>
          <a:lstStyle/>
          <a:p>
            <a:r>
              <a:rPr lang="ru-RU" sz="2400" dirty="0" smtClean="0">
                <a:latin typeface="Times New Roman" pitchFamily="18" charset="0"/>
                <a:cs typeface="Times New Roman" pitchFamily="18" charset="0"/>
              </a:rPr>
              <a:t>транспорт; </a:t>
            </a:r>
          </a:p>
          <a:p>
            <a:r>
              <a:rPr lang="ru-RU" sz="2400" dirty="0" smtClean="0">
                <a:latin typeface="Times New Roman" pitchFamily="18" charset="0"/>
                <a:cs typeface="Times New Roman" pitchFamily="18" charset="0"/>
              </a:rPr>
              <a:t>рабочая сила; </a:t>
            </a:r>
          </a:p>
          <a:p>
            <a:r>
              <a:rPr lang="ru-RU" sz="2400" dirty="0" smtClean="0">
                <a:latin typeface="Times New Roman" pitchFamily="18" charset="0"/>
                <a:cs typeface="Times New Roman" pitchFamily="18" charset="0"/>
              </a:rPr>
              <a:t>агломерация.</a:t>
            </a:r>
          </a:p>
          <a:p>
            <a:endParaRPr lang="ru-RU" dirty="0"/>
          </a:p>
        </p:txBody>
      </p:sp>
      <p:sp>
        <p:nvSpPr>
          <p:cNvPr id="6" name="Стрелка вниз 5"/>
          <p:cNvSpPr/>
          <p:nvPr/>
        </p:nvSpPr>
        <p:spPr>
          <a:xfrm>
            <a:off x="3428992" y="2857496"/>
            <a:ext cx="642942"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34" name="Rectangle 2"/>
          <p:cNvSpPr>
            <a:spLocks noChangeArrowheads="1"/>
          </p:cNvSpPr>
          <p:nvPr/>
        </p:nvSpPr>
        <p:spPr bwMode="auto">
          <a:xfrm>
            <a:off x="428596" y="3500438"/>
            <a:ext cx="8143932"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42875"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 </a:t>
            </a:r>
            <a:r>
              <a:rPr kumimoji="0" lang="ru-RU"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транспортная ориентация,</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т.е. стремление размещения предприятий в пунктах, обеспечивающих наименьшие издержки на транспорт, что зависит от веса перевозимой продукции и расстояния перевозок; </a:t>
            </a:r>
          </a:p>
          <a:p>
            <a:pPr marL="0" marR="0" lvl="0" indent="142875"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 </a:t>
            </a:r>
            <a:r>
              <a:rPr kumimoji="0" lang="ru-RU"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рабочая ориентация,</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т.е. приближение промышленных предприятий к районам с наиболее дешевой рабочей силой;</a:t>
            </a:r>
          </a:p>
          <a:p>
            <a:pPr marL="0" marR="0" lvl="0" indent="142875"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 </a:t>
            </a:r>
            <a:r>
              <a:rPr kumimoji="0" lang="ru-RU"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агломерация,</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т.е. стремление предпринимателей размещать свои предприятия в центрах концентрации других промышленных предприятий с целью сокращения транспортных издержек, затрат на строительство инфраструктурных сооружений.</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229600" cy="1143000"/>
          </a:xfrm>
        </p:spPr>
        <p:txBody>
          <a:bodyPr/>
          <a:lstStyle/>
          <a:p>
            <a:pPr algn="ctr"/>
            <a:r>
              <a:rPr lang="ru-RU" b="1" i="1" dirty="0" smtClean="0">
                <a:solidFill>
                  <a:schemeClr val="bg2">
                    <a:lumMod val="50000"/>
                  </a:schemeClr>
                </a:solidFill>
                <a:latin typeface="Monotype Corsiva" pitchFamily="66" charset="0"/>
                <a:ea typeface="Times New Roman" pitchFamily="18" charset="0"/>
                <a:cs typeface="Times New Roman" pitchFamily="18" charset="0"/>
              </a:rPr>
              <a:t>Транспортная ориентация</a:t>
            </a:r>
            <a:endParaRPr lang="ru-RU" i="1" dirty="0">
              <a:solidFill>
                <a:schemeClr val="bg2">
                  <a:lumMod val="50000"/>
                </a:schemeClr>
              </a:solidFill>
              <a:latin typeface="Monotype Corsiva" pitchFamily="66" charset="0"/>
            </a:endParaRPr>
          </a:p>
        </p:txBody>
      </p:sp>
      <p:sp>
        <p:nvSpPr>
          <p:cNvPr id="3" name="Содержимое 2"/>
          <p:cNvSpPr>
            <a:spLocks noGrp="1"/>
          </p:cNvSpPr>
          <p:nvPr>
            <p:ph idx="1"/>
          </p:nvPr>
        </p:nvSpPr>
        <p:spPr>
          <a:xfrm>
            <a:off x="357158" y="1785926"/>
            <a:ext cx="8329642" cy="4538674"/>
          </a:xfrm>
        </p:spPr>
        <p:txBody>
          <a:bodyPr/>
          <a:lstStyle/>
          <a:p>
            <a:pPr algn="ctr">
              <a:buNone/>
            </a:pPr>
            <a:r>
              <a:rPr lang="ru-RU" dirty="0" smtClean="0">
                <a:latin typeface="Times New Roman" pitchFamily="18" charset="0"/>
                <a:cs typeface="Times New Roman" pitchFamily="18" charset="0"/>
              </a:rPr>
              <a:t>Материалы</a:t>
            </a:r>
            <a:endParaRPr lang="ru-RU" dirty="0">
              <a:latin typeface="Times New Roman" pitchFamily="18" charset="0"/>
              <a:cs typeface="Times New Roman" pitchFamily="18" charset="0"/>
            </a:endParaRPr>
          </a:p>
        </p:txBody>
      </p:sp>
      <p:cxnSp>
        <p:nvCxnSpPr>
          <p:cNvPr id="5" name="Прямая со стрелкой 4"/>
          <p:cNvCxnSpPr/>
          <p:nvPr/>
        </p:nvCxnSpPr>
        <p:spPr>
          <a:xfrm>
            <a:off x="5214942" y="2428868"/>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0800000" flipV="1">
            <a:off x="3357554" y="2428868"/>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00232" y="2786058"/>
            <a:ext cx="2071702" cy="400110"/>
          </a:xfrm>
          <a:prstGeom prst="rect">
            <a:avLst/>
          </a:prstGeom>
          <a:noFill/>
        </p:spPr>
        <p:txBody>
          <a:bodyPr wrap="square" rtlCol="0">
            <a:spAutoFit/>
          </a:bodyPr>
          <a:lstStyle/>
          <a:p>
            <a:r>
              <a:rPr lang="ru-RU" sz="2000" dirty="0" smtClean="0">
                <a:latin typeface="Times New Roman" pitchFamily="18" charset="0"/>
                <a:cs typeface="Times New Roman" pitchFamily="18" charset="0"/>
              </a:rPr>
              <a:t>повсеместные</a:t>
            </a:r>
            <a:endParaRPr lang="ru-RU" sz="2000" dirty="0">
              <a:latin typeface="Times New Roman" pitchFamily="18" charset="0"/>
              <a:cs typeface="Times New Roman" pitchFamily="18" charset="0"/>
            </a:endParaRPr>
          </a:p>
        </p:txBody>
      </p:sp>
      <p:sp>
        <p:nvSpPr>
          <p:cNvPr id="11" name="TextBox 10"/>
          <p:cNvSpPr txBox="1"/>
          <p:nvPr/>
        </p:nvSpPr>
        <p:spPr>
          <a:xfrm>
            <a:off x="4786314" y="2786058"/>
            <a:ext cx="2286016" cy="400110"/>
          </a:xfrm>
          <a:prstGeom prst="rect">
            <a:avLst/>
          </a:prstGeom>
          <a:noFill/>
        </p:spPr>
        <p:txBody>
          <a:bodyPr wrap="square" rtlCol="0">
            <a:spAutoFit/>
          </a:bodyPr>
          <a:lstStyle/>
          <a:p>
            <a:r>
              <a:rPr lang="ru-RU" sz="2000" dirty="0" smtClean="0">
                <a:latin typeface="Times New Roman" pitchFamily="18" charset="0"/>
                <a:cs typeface="Times New Roman" pitchFamily="18" charset="0"/>
              </a:rPr>
              <a:t>локализованные</a:t>
            </a:r>
            <a:endParaRPr lang="ru-RU" sz="2000" dirty="0">
              <a:latin typeface="Times New Roman" pitchFamily="18" charset="0"/>
              <a:cs typeface="Times New Roman" pitchFamily="18" charset="0"/>
            </a:endParaRPr>
          </a:p>
        </p:txBody>
      </p:sp>
      <p:sp>
        <p:nvSpPr>
          <p:cNvPr id="12" name="Прямоугольник 11"/>
          <p:cNvSpPr/>
          <p:nvPr/>
        </p:nvSpPr>
        <p:spPr>
          <a:xfrm>
            <a:off x="285720" y="3357562"/>
            <a:ext cx="8358246" cy="3170099"/>
          </a:xfrm>
          <a:prstGeom prst="rect">
            <a:avLst/>
          </a:prstGeom>
        </p:spPr>
        <p:txBody>
          <a:bodyPr wrap="square">
            <a:spAutoFit/>
          </a:bodyPr>
          <a:lstStyle/>
          <a:p>
            <a:pPr algn="ctr"/>
            <a:r>
              <a:rPr lang="ru-RU" sz="2800" b="1" dirty="0" smtClean="0">
                <a:solidFill>
                  <a:schemeClr val="bg2">
                    <a:lumMod val="50000"/>
                  </a:schemeClr>
                </a:solidFill>
                <a:latin typeface="Monotype Corsiva" pitchFamily="66" charset="0"/>
              </a:rPr>
              <a:t>Варианты использования сырья при отыскании </a:t>
            </a:r>
            <a:r>
              <a:rPr lang="ru-RU" sz="2800" b="1" dirty="0" err="1" smtClean="0">
                <a:solidFill>
                  <a:schemeClr val="bg2">
                    <a:lumMod val="50000"/>
                  </a:schemeClr>
                </a:solidFill>
                <a:latin typeface="Monotype Corsiva" pitchFamily="66" charset="0"/>
              </a:rPr>
              <a:t>штандорта</a:t>
            </a:r>
            <a:r>
              <a:rPr lang="ru-RU" sz="2800" b="1" dirty="0" smtClean="0">
                <a:solidFill>
                  <a:schemeClr val="bg2">
                    <a:lumMod val="50000"/>
                  </a:schemeClr>
                </a:solidFill>
                <a:latin typeface="Monotype Corsiva" pitchFamily="66" charset="0"/>
              </a:rPr>
              <a:t> по транспортным издержкам:</a:t>
            </a:r>
          </a:p>
          <a:p>
            <a:pPr marL="457200" indent="-457200" algn="just">
              <a:buFont typeface="+mj-lt"/>
              <a:buAutoNum type="arabicPeriod"/>
            </a:pPr>
            <a:r>
              <a:rPr lang="ru-RU" sz="2400" dirty="0" smtClean="0">
                <a:latin typeface="Times New Roman" pitchFamily="18" charset="0"/>
                <a:cs typeface="Times New Roman" pitchFamily="18" charset="0"/>
              </a:rPr>
              <a:t>материал при переработке входит целиком без остатка в продукт – «чистые материалы»;</a:t>
            </a:r>
          </a:p>
          <a:p>
            <a:pPr marL="457200" indent="-457200" algn="just">
              <a:buFont typeface="+mj-lt"/>
              <a:buAutoNum type="arabicPeriod"/>
            </a:pPr>
            <a:r>
              <a:rPr lang="ru-RU" sz="2400" dirty="0" smtClean="0">
                <a:latin typeface="Times New Roman" pitchFamily="18" charset="0"/>
                <a:cs typeface="Times New Roman" pitchFamily="18" charset="0"/>
              </a:rPr>
              <a:t>когда при обработке получаются отходы, не используемые в основном производстве, «</a:t>
            </a:r>
            <a:r>
              <a:rPr lang="ru-RU" sz="2400" dirty="0" err="1" smtClean="0">
                <a:latin typeface="Times New Roman" pitchFamily="18" charset="0"/>
                <a:cs typeface="Times New Roman" pitchFamily="18" charset="0"/>
              </a:rPr>
              <a:t>весотеряющие</a:t>
            </a:r>
            <a:r>
              <a:rPr lang="ru-RU" sz="2400" dirty="0" smtClean="0">
                <a:latin typeface="Times New Roman" pitchFamily="18" charset="0"/>
                <a:cs typeface="Times New Roman" pitchFamily="18" charset="0"/>
              </a:rPr>
              <a:t> и грубые материалы»</a:t>
            </a:r>
            <a:endParaRPr lang="ru-RU" sz="2400" b="1" dirty="0" smtClean="0">
              <a:solidFill>
                <a:schemeClr val="bg2">
                  <a:lumMod val="50000"/>
                </a:schemeClr>
              </a:solidFill>
              <a:latin typeface="Times New Roman" pitchFamily="18" charset="0"/>
              <a:cs typeface="Times New Roman" pitchFamily="18" charset="0"/>
            </a:endParaRPr>
          </a:p>
          <a:p>
            <a:pPr algn="ctr"/>
            <a:endParaRPr lang="ru-RU" sz="2400" b="1" dirty="0">
              <a:solidFill>
                <a:schemeClr val="bg2">
                  <a:lumMod val="50000"/>
                </a:schemeClr>
              </a:solidFill>
              <a:latin typeface="Monotype Corsiva"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1143000"/>
          </a:xfrm>
        </p:spPr>
        <p:txBody>
          <a:bodyPr/>
          <a:lstStyle/>
          <a:p>
            <a:pPr algn="ctr"/>
            <a:r>
              <a:rPr lang="ru-RU" b="1" dirty="0" err="1" smtClean="0">
                <a:solidFill>
                  <a:schemeClr val="bg2">
                    <a:lumMod val="50000"/>
                  </a:schemeClr>
                </a:solidFill>
                <a:latin typeface="Monotype Corsiva" pitchFamily="66" charset="0"/>
                <a:cs typeface="Times New Roman" pitchFamily="18" charset="0"/>
              </a:rPr>
              <a:t>Штандортная</a:t>
            </a:r>
            <a:r>
              <a:rPr lang="ru-RU" b="1" dirty="0" smtClean="0">
                <a:solidFill>
                  <a:schemeClr val="bg2">
                    <a:lumMod val="50000"/>
                  </a:schemeClr>
                </a:solidFill>
                <a:latin typeface="Monotype Corsiva" pitchFamily="66" charset="0"/>
                <a:cs typeface="Times New Roman" pitchFamily="18" charset="0"/>
              </a:rPr>
              <a:t> фигура</a:t>
            </a:r>
            <a:endParaRPr lang="ru-RU" b="1" dirty="0">
              <a:solidFill>
                <a:schemeClr val="bg2">
                  <a:lumMod val="50000"/>
                </a:schemeClr>
              </a:solidFill>
              <a:latin typeface="Monotype Corsiva" pitchFamily="66" charset="0"/>
              <a:cs typeface="Times New Roman" pitchFamily="18" charset="0"/>
            </a:endParaRPr>
          </a:p>
        </p:txBody>
      </p:sp>
      <p:pic>
        <p:nvPicPr>
          <p:cNvPr id="4" name="Содержимое 3" descr="Штандортная фигура с весами (по А. Веберу)"/>
          <p:cNvPicPr>
            <a:picLocks noGrp="1"/>
          </p:cNvPicPr>
          <p:nvPr>
            <p:ph sz="half" idx="1"/>
          </p:nvPr>
        </p:nvPicPr>
        <p:blipFill>
          <a:blip r:embed="rId3"/>
          <a:stretch>
            <a:fillRect/>
          </a:stretch>
        </p:blipFill>
        <p:spPr bwMode="auto">
          <a:xfrm>
            <a:off x="5572132" y="1714488"/>
            <a:ext cx="3071834" cy="3429023"/>
          </a:xfrm>
          <a:prstGeom prst="rect">
            <a:avLst/>
          </a:prstGeom>
          <a:noFill/>
          <a:ln w="9525">
            <a:noFill/>
            <a:miter lim="800000"/>
            <a:headEnd/>
            <a:tailEnd/>
          </a:ln>
        </p:spPr>
      </p:pic>
      <p:sp>
        <p:nvSpPr>
          <p:cNvPr id="5" name="Содержимое 4"/>
          <p:cNvSpPr>
            <a:spLocks noGrp="1"/>
          </p:cNvSpPr>
          <p:nvPr>
            <p:ph sz="half" idx="2"/>
          </p:nvPr>
        </p:nvSpPr>
        <p:spPr>
          <a:xfrm>
            <a:off x="214282" y="2000240"/>
            <a:ext cx="4000528" cy="4434840"/>
          </a:xfrm>
        </p:spPr>
        <p:txBody>
          <a:bodyPr/>
          <a:lstStyle/>
          <a:p>
            <a:pPr algn="just">
              <a:buNone/>
            </a:pPr>
            <a:r>
              <a:rPr lang="ru-RU" dirty="0" smtClean="0"/>
              <a:t>	</a:t>
            </a:r>
            <a:r>
              <a:rPr lang="ru-RU" dirty="0" smtClean="0">
                <a:latin typeface="Times New Roman" pitchFamily="18" charset="0"/>
                <a:cs typeface="Times New Roman" pitchFamily="18" charset="0"/>
              </a:rPr>
              <a:t>Имеется производство, использующее два локализованных материала (на выработку 1 т продукта требуется 3/4 т одного материала и 1/2 т другого)</a:t>
            </a:r>
            <a:endParaRPr lang="ru-RU" dirty="0">
              <a:latin typeface="Times New Roman" pitchFamily="18" charset="0"/>
              <a:cs typeface="Times New Roman" pitchFamily="18" charset="0"/>
            </a:endParaRPr>
          </a:p>
        </p:txBody>
      </p:sp>
      <p:sp>
        <p:nvSpPr>
          <p:cNvPr id="16385" name="Rectangle 1"/>
          <p:cNvSpPr>
            <a:spLocks noChangeArrowheads="1"/>
          </p:cNvSpPr>
          <p:nvPr/>
        </p:nvSpPr>
        <p:spPr bwMode="auto">
          <a:xfrm>
            <a:off x="4929190" y="5143512"/>
            <a:ext cx="400049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42875" algn="just"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Рис. 1. </a:t>
            </a:r>
            <a:r>
              <a:rPr kumimoji="0" lang="ru-RU" sz="1400" b="1" i="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Штандортная</a:t>
            </a: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фигура</a:t>
            </a:r>
          </a:p>
          <a:p>
            <a:pPr marL="0" marR="0" lvl="0" indent="142875" algn="just"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место потребления готового продукта; М1 – материальный склад материала, для которого требуется 3/4 т (для производства 1 т продукта); М2 – материальный склад материала, для которого требуется 1/2 т (для производства 1 т продукта); </a:t>
            </a:r>
            <a:r>
              <a:rPr kumimoji="0" lang="ru-RU"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S</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"место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штандорта</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Стрелка вправо 7"/>
          <p:cNvSpPr/>
          <p:nvPr/>
        </p:nvSpPr>
        <p:spPr>
          <a:xfrm>
            <a:off x="4357686" y="3643314"/>
            <a:ext cx="1071570" cy="642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200" b="1" dirty="0" smtClean="0">
                <a:solidFill>
                  <a:schemeClr val="bg2">
                    <a:lumMod val="50000"/>
                  </a:schemeClr>
                </a:solidFill>
                <a:latin typeface="Monotype Corsiva" pitchFamily="66" charset="0"/>
                <a:cs typeface="Times New Roman" pitchFamily="18" charset="0"/>
              </a:rPr>
              <a:t>Закономерности размещения промышленности, связанные с транспортной ориентацией:</a:t>
            </a:r>
            <a:endParaRPr lang="ru-RU" sz="3200" b="1" dirty="0">
              <a:latin typeface="Monotype Corsiva" pitchFamily="66" charset="0"/>
              <a:cs typeface="Times New Roman" pitchFamily="18" charset="0"/>
            </a:endParaRPr>
          </a:p>
        </p:txBody>
      </p:sp>
      <p:sp>
        <p:nvSpPr>
          <p:cNvPr id="3" name="Содержимое 2"/>
          <p:cNvSpPr>
            <a:spLocks noGrp="1"/>
          </p:cNvSpPr>
          <p:nvPr>
            <p:ph idx="1"/>
          </p:nvPr>
        </p:nvSpPr>
        <p:spPr>
          <a:xfrm>
            <a:off x="285720" y="1935480"/>
            <a:ext cx="8401080" cy="4708230"/>
          </a:xfrm>
        </p:spPr>
        <p:txBody>
          <a:bodyPr>
            <a:normAutofit fontScale="70000" lnSpcReduction="20000"/>
          </a:bodyPr>
          <a:lstStyle/>
          <a:p>
            <a:pPr algn="just">
              <a:buFont typeface="Wingdings" pitchFamily="2" charset="2"/>
              <a:buChar char="Ø"/>
            </a:pPr>
            <a:r>
              <a:rPr lang="ru-RU" sz="2900" dirty="0" smtClean="0">
                <a:latin typeface="Times New Roman" pitchFamily="18" charset="0"/>
                <a:cs typeface="Times New Roman" pitchFamily="18" charset="0"/>
              </a:rPr>
              <a:t>При использовании одного или нескольких повсеместных материалов </a:t>
            </a:r>
            <a:r>
              <a:rPr lang="ru-RU" sz="2900" i="1" dirty="0" smtClean="0">
                <a:latin typeface="Times New Roman" pitchFamily="18" charset="0"/>
                <a:cs typeface="Times New Roman" pitchFamily="18" charset="0"/>
              </a:rPr>
              <a:t>производство ориентируется на пункт потребления.</a:t>
            </a:r>
          </a:p>
          <a:p>
            <a:pPr algn="just">
              <a:buFont typeface="Wingdings" pitchFamily="2" charset="2"/>
              <a:buChar char="Ø"/>
            </a:pPr>
            <a:r>
              <a:rPr lang="ru-RU" sz="2900" dirty="0" smtClean="0">
                <a:latin typeface="Times New Roman" pitchFamily="18" charset="0"/>
                <a:cs typeface="Times New Roman" pitchFamily="18" charset="0"/>
              </a:rPr>
              <a:t>При использовании одного чисто локализованного материала </a:t>
            </a:r>
            <a:r>
              <a:rPr lang="ru-RU" sz="2900" i="1" dirty="0" smtClean="0">
                <a:latin typeface="Times New Roman" pitchFamily="18" charset="0"/>
                <a:cs typeface="Times New Roman" pitchFamily="18" charset="0"/>
              </a:rPr>
              <a:t>предприятие может находиться в любом месте между материальным складом и пунктом потребления. </a:t>
            </a:r>
            <a:r>
              <a:rPr lang="ru-RU" sz="2900" dirty="0" smtClean="0">
                <a:latin typeface="Times New Roman" pitchFamily="18" charset="0"/>
                <a:cs typeface="Times New Roman" pitchFamily="18" charset="0"/>
              </a:rPr>
              <a:t>При использовании наряду с чисто локализованным материалом повсеместного </a:t>
            </a:r>
            <a:r>
              <a:rPr lang="ru-RU" sz="2900" dirty="0" err="1" smtClean="0">
                <a:latin typeface="Times New Roman" pitchFamily="18" charset="0"/>
                <a:cs typeface="Times New Roman" pitchFamily="18" charset="0"/>
              </a:rPr>
              <a:t>штандорт</a:t>
            </a:r>
            <a:r>
              <a:rPr lang="ru-RU" sz="2900" dirty="0" smtClean="0">
                <a:latin typeface="Times New Roman" pitchFamily="18" charset="0"/>
                <a:cs typeface="Times New Roman" pitchFamily="18" charset="0"/>
              </a:rPr>
              <a:t> перемещается к месту потребления.</a:t>
            </a:r>
          </a:p>
          <a:p>
            <a:pPr algn="just">
              <a:buFont typeface="Wingdings" pitchFamily="2" charset="2"/>
              <a:buChar char="Ø"/>
            </a:pPr>
            <a:r>
              <a:rPr lang="ru-RU" sz="2900" dirty="0" smtClean="0">
                <a:latin typeface="Times New Roman" pitchFamily="18" charset="0"/>
                <a:cs typeface="Times New Roman" pitchFamily="18" charset="0"/>
              </a:rPr>
              <a:t>При наиболее распространенных случаях, когда использование грубых (</a:t>
            </a:r>
            <a:r>
              <a:rPr lang="ru-RU" sz="2900" dirty="0" err="1" smtClean="0">
                <a:latin typeface="Times New Roman" pitchFamily="18" charset="0"/>
                <a:cs typeface="Times New Roman" pitchFamily="18" charset="0"/>
              </a:rPr>
              <a:t>весотеряющих</a:t>
            </a:r>
            <a:r>
              <a:rPr lang="ru-RU" sz="2900" dirty="0" smtClean="0">
                <a:latin typeface="Times New Roman" pitchFamily="18" charset="0"/>
                <a:cs typeface="Times New Roman" pitchFamily="18" charset="0"/>
              </a:rPr>
              <a:t>) локализованных материалов сочетается с повсеместными, существует </a:t>
            </a:r>
            <a:r>
              <a:rPr lang="ru-RU" sz="2900" i="1" dirty="0" smtClean="0">
                <a:latin typeface="Times New Roman" pitchFamily="18" charset="0"/>
                <a:cs typeface="Times New Roman" pitchFamily="18" charset="0"/>
              </a:rPr>
              <a:t>два варианта</a:t>
            </a:r>
            <a:r>
              <a:rPr lang="ru-RU" sz="2900" dirty="0" smtClean="0">
                <a:latin typeface="Times New Roman" pitchFamily="18" charset="0"/>
                <a:cs typeface="Times New Roman" pitchFamily="18" charset="0"/>
              </a:rPr>
              <a:t>:</a:t>
            </a:r>
          </a:p>
          <a:p>
            <a:pPr algn="just">
              <a:buFont typeface="Wingdings" pitchFamily="2" charset="2"/>
              <a:buChar char="Ø"/>
            </a:pPr>
            <a:r>
              <a:rPr lang="ru-RU" sz="2900" dirty="0" smtClean="0">
                <a:latin typeface="Times New Roman" pitchFamily="18" charset="0"/>
                <a:cs typeface="Times New Roman" pitchFamily="18" charset="0"/>
              </a:rPr>
              <a:t>а) использование </a:t>
            </a:r>
            <a:r>
              <a:rPr lang="ru-RU" sz="2900" i="1" dirty="0" smtClean="0">
                <a:latin typeface="Times New Roman" pitchFamily="18" charset="0"/>
                <a:cs typeface="Times New Roman" pitchFamily="18" charset="0"/>
              </a:rPr>
              <a:t>одного </a:t>
            </a:r>
            <a:r>
              <a:rPr lang="ru-RU" sz="2900" i="1" dirty="0" err="1" smtClean="0">
                <a:latin typeface="Times New Roman" pitchFamily="18" charset="0"/>
                <a:cs typeface="Times New Roman" pitchFamily="18" charset="0"/>
              </a:rPr>
              <a:t>весотеряющего</a:t>
            </a:r>
            <a:r>
              <a:rPr lang="ru-RU" sz="2900" i="1" dirty="0" smtClean="0">
                <a:latin typeface="Times New Roman" pitchFamily="18" charset="0"/>
                <a:cs typeface="Times New Roman" pitchFamily="18" charset="0"/>
              </a:rPr>
              <a:t> локализованного </a:t>
            </a:r>
            <a:r>
              <a:rPr lang="ru-RU" sz="2900" dirty="0" smtClean="0">
                <a:latin typeface="Times New Roman" pitchFamily="18" charset="0"/>
                <a:cs typeface="Times New Roman" pitchFamily="18" charset="0"/>
              </a:rPr>
              <a:t>материала ведет </a:t>
            </a:r>
            <a:r>
              <a:rPr lang="ru-RU" sz="2900" i="1" dirty="0" smtClean="0">
                <a:latin typeface="Times New Roman" pitchFamily="18" charset="0"/>
                <a:cs typeface="Times New Roman" pitchFamily="18" charset="0"/>
              </a:rPr>
              <a:t>к совпадению центра производства с материальным складом;</a:t>
            </a:r>
          </a:p>
          <a:p>
            <a:pPr algn="just">
              <a:buFont typeface="Wingdings" pitchFamily="2" charset="2"/>
              <a:buChar char="Ø"/>
            </a:pPr>
            <a:r>
              <a:rPr lang="ru-RU" sz="2900" dirty="0" smtClean="0">
                <a:latin typeface="Times New Roman" pitchFamily="18" charset="0"/>
                <a:cs typeface="Times New Roman" pitchFamily="18" charset="0"/>
              </a:rPr>
              <a:t>б) </a:t>
            </a:r>
            <a:r>
              <a:rPr lang="ru-RU" sz="2900" i="1" dirty="0" smtClean="0">
                <a:latin typeface="Times New Roman" pitchFamily="18" charset="0"/>
                <a:cs typeface="Times New Roman" pitchFamily="18" charset="0"/>
              </a:rPr>
              <a:t>при соединении использования </a:t>
            </a:r>
            <a:r>
              <a:rPr lang="ru-RU" sz="2900" dirty="0" err="1" smtClean="0">
                <a:latin typeface="Times New Roman" pitchFamily="18" charset="0"/>
                <a:cs typeface="Times New Roman" pitchFamily="18" charset="0"/>
              </a:rPr>
              <a:t>весотеряющего</a:t>
            </a:r>
            <a:r>
              <a:rPr lang="ru-RU" sz="2900" dirty="0" smtClean="0">
                <a:latin typeface="Times New Roman" pitchFamily="18" charset="0"/>
                <a:cs typeface="Times New Roman" pitchFamily="18" charset="0"/>
              </a:rPr>
              <a:t> локализованного материала с повсеместным </a:t>
            </a:r>
            <a:r>
              <a:rPr lang="ru-RU" sz="2900" i="1" dirty="0" err="1" smtClean="0">
                <a:latin typeface="Times New Roman" pitchFamily="18" charset="0"/>
                <a:cs typeface="Times New Roman" pitchFamily="18" charset="0"/>
              </a:rPr>
              <a:t>штандорт</a:t>
            </a:r>
            <a:r>
              <a:rPr lang="ru-RU" sz="2900" i="1" dirty="0" smtClean="0">
                <a:latin typeface="Times New Roman" pitchFamily="18" charset="0"/>
                <a:cs typeface="Times New Roman" pitchFamily="18" charset="0"/>
              </a:rPr>
              <a:t> будет оставаться в материальном складе, пока материальный индекс будет больше единицы</a:t>
            </a:r>
            <a:r>
              <a:rPr lang="ru-RU" sz="2900" dirty="0" smtClean="0">
                <a:latin typeface="Times New Roman" pitchFamily="18" charset="0"/>
                <a:cs typeface="Times New Roman" pitchFamily="18" charset="0"/>
              </a:rPr>
              <a:t>, и он перемещается к пункту потребления, если материальный индекс будет менее единицы.</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bg2">
                    <a:lumMod val="50000"/>
                  </a:schemeClr>
                </a:solidFill>
                <a:latin typeface="Monotype Corsiva" pitchFamily="66" charset="0"/>
              </a:rPr>
              <a:t>Рабочая ориентация</a:t>
            </a:r>
            <a:endParaRPr lang="ru-RU" dirty="0">
              <a:solidFill>
                <a:schemeClr val="bg2">
                  <a:lumMod val="50000"/>
                </a:schemeClr>
              </a:solidFill>
              <a:latin typeface="Monotype Corsiva" pitchFamily="66" charset="0"/>
            </a:endParaRPr>
          </a:p>
        </p:txBody>
      </p:sp>
      <p:sp>
        <p:nvSpPr>
          <p:cNvPr id="3" name="Содержимое 2"/>
          <p:cNvSpPr>
            <a:spLocks noGrp="1"/>
          </p:cNvSpPr>
          <p:nvPr>
            <p:ph idx="1"/>
          </p:nvPr>
        </p:nvSpPr>
        <p:spPr/>
        <p:txBody>
          <a:bodyPr/>
          <a:lstStyle/>
          <a:p>
            <a:pPr algn="just"/>
            <a:r>
              <a:rPr lang="ru-RU" dirty="0" smtClean="0">
                <a:latin typeface="Times New Roman" pitchFamily="18" charset="0"/>
                <a:cs typeface="Times New Roman" pitchFamily="18" charset="0"/>
              </a:rPr>
              <a:t>требует прежде всего определения, по А. Веберу, "рабочих пунктов" </a:t>
            </a:r>
          </a:p>
          <a:p>
            <a:pPr algn="just"/>
            <a:r>
              <a:rPr lang="ru-RU" dirty="0" smtClean="0">
                <a:latin typeface="Times New Roman" pitchFamily="18" charset="0"/>
                <a:cs typeface="Times New Roman" pitchFamily="18" charset="0"/>
              </a:rPr>
              <a:t>размещение промышленных предприятий в "рабочих пунктах" при конкуренции с пунктами минимальных транспортных издержек </a:t>
            </a:r>
            <a:r>
              <a:rPr lang="ru-RU" i="1" dirty="0" smtClean="0">
                <a:latin typeface="Times New Roman" pitchFamily="18" charset="0"/>
                <a:cs typeface="Times New Roman" pitchFamily="18" charset="0"/>
              </a:rPr>
              <a:t>возможно в тех случаях</a:t>
            </a:r>
            <a:r>
              <a:rPr lang="ru-RU" dirty="0" smtClean="0">
                <a:latin typeface="Times New Roman" pitchFamily="18" charset="0"/>
                <a:cs typeface="Times New Roman" pitchFamily="18" charset="0"/>
              </a:rPr>
              <a:t>, когда </a:t>
            </a:r>
            <a:r>
              <a:rPr lang="ru-RU" i="1" dirty="0" smtClean="0">
                <a:latin typeface="Times New Roman" pitchFamily="18" charset="0"/>
                <a:cs typeface="Times New Roman" pitchFamily="18" charset="0"/>
              </a:rPr>
              <a:t>экономия</a:t>
            </a:r>
            <a:r>
              <a:rPr lang="ru-RU" dirty="0" smtClean="0">
                <a:latin typeface="Times New Roman" pitchFamily="18" charset="0"/>
                <a:cs typeface="Times New Roman" pitchFamily="18" charset="0"/>
              </a:rPr>
              <a:t> на рабочих издержках </a:t>
            </a:r>
            <a:r>
              <a:rPr lang="ru-RU" i="1" dirty="0" smtClean="0">
                <a:latin typeface="Times New Roman" pitchFamily="18" charset="0"/>
                <a:cs typeface="Times New Roman" pitchFamily="18" charset="0"/>
              </a:rPr>
              <a:t>превысит перерасход </a:t>
            </a:r>
            <a:r>
              <a:rPr lang="ru-RU" dirty="0" smtClean="0">
                <a:latin typeface="Times New Roman" pitchFamily="18" charset="0"/>
                <a:cs typeface="Times New Roman" pitchFamily="18" charset="0"/>
              </a:rPr>
              <a:t>в транспортных издержках, получающийся в результате перемещения производства.</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500042"/>
            <a:ext cx="8401080" cy="5824558"/>
          </a:xfrm>
        </p:spPr>
        <p:txBody>
          <a:bodyPr>
            <a:normAutofit lnSpcReduction="10000"/>
          </a:bodyPr>
          <a:lstStyle/>
          <a:p>
            <a:pPr algn="ctr">
              <a:buNone/>
            </a:pPr>
            <a:r>
              <a:rPr lang="ru-RU" sz="3200" b="1" dirty="0" smtClean="0">
                <a:solidFill>
                  <a:schemeClr val="bg2">
                    <a:lumMod val="50000"/>
                  </a:schemeClr>
                </a:solidFill>
                <a:latin typeface="Monotype Corsiva" pitchFamily="66" charset="0"/>
              </a:rPr>
              <a:t>Величина экономии на рабочих издержках, по А. Веберу, зависит:</a:t>
            </a:r>
          </a:p>
          <a:p>
            <a:pPr marL="514350" indent="-514350" algn="just">
              <a:buFont typeface="+mj-lt"/>
              <a:buAutoNum type="arabicPeriod"/>
            </a:pPr>
            <a:r>
              <a:rPr lang="ru-RU" dirty="0" smtClean="0">
                <a:latin typeface="Times New Roman" pitchFamily="18" charset="0"/>
                <a:cs typeface="Times New Roman" pitchFamily="18" charset="0"/>
              </a:rPr>
              <a:t>«Индекс рабочих издержек»- абсолютная величина рабочих издержек на тонну готового продукта </a:t>
            </a:r>
          </a:p>
          <a:p>
            <a:pPr marL="514350" indent="-514350" algn="just">
              <a:buFont typeface="+mj-lt"/>
              <a:buAutoNum type="arabicPeriod"/>
            </a:pPr>
            <a:r>
              <a:rPr lang="ru-RU" dirty="0" smtClean="0">
                <a:latin typeface="Times New Roman" pitchFamily="18" charset="0"/>
                <a:cs typeface="Times New Roman" pitchFamily="18" charset="0"/>
              </a:rPr>
              <a:t>от процента сокращения этих издержек в "рабочем пункте" по сравнению с пунктом минимальных транспортных затрат.</a:t>
            </a:r>
          </a:p>
          <a:p>
            <a:pPr marL="514350" indent="-514350" algn="just">
              <a:buNone/>
            </a:pPr>
            <a:r>
              <a:rPr lang="ru-RU" dirty="0" smtClean="0">
                <a:latin typeface="Times New Roman" pitchFamily="18" charset="0"/>
                <a:cs typeface="Times New Roman" pitchFamily="18" charset="0"/>
              </a:rPr>
              <a:t>		А. Вебер прибегает к построению </a:t>
            </a:r>
            <a:r>
              <a:rPr lang="ru-RU" i="1" dirty="0" err="1" smtClean="0">
                <a:latin typeface="Times New Roman" pitchFamily="18" charset="0"/>
                <a:cs typeface="Times New Roman" pitchFamily="18" charset="0"/>
              </a:rPr>
              <a:t>изодапан</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isodapane</a:t>
            </a:r>
            <a:r>
              <a:rPr lang="ru-RU" i="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смысл которых заключается в следующем: </a:t>
            </a:r>
            <a:r>
              <a:rPr lang="ru-RU" i="1" dirty="0" smtClean="0">
                <a:latin typeface="Times New Roman" pitchFamily="18" charset="0"/>
                <a:cs typeface="Times New Roman" pitchFamily="18" charset="0"/>
              </a:rPr>
              <a:t>приросты транспортных затрат, обусловленные перемещением производства из транспортного пункта в рабочий, увеличиваются с удалением от транспортного пункта, причем более или менее равномерно в любом направлении удаления</a:t>
            </a:r>
            <a:r>
              <a:rPr lang="ru-RU" i="1" dirty="0" smtClean="0"/>
              <a: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Другая 3">
      <a:dk1>
        <a:sysClr val="windowText" lastClr="000000"/>
      </a:dk1>
      <a:lt1>
        <a:sysClr val="window" lastClr="FFFFFF"/>
      </a:lt1>
      <a:dk2>
        <a:srgbClr val="FFFFFF"/>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111</TotalTime>
  <Words>2190</Words>
  <PresentationFormat>Экран (4:3)</PresentationFormat>
  <Paragraphs>106</Paragraphs>
  <Slides>15</Slides>
  <Notes>13</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Поток</vt:lpstr>
      <vt:lpstr>Промышленный штандорт А. Вебера</vt:lpstr>
      <vt:lpstr>Альфред Вебер </vt:lpstr>
      <vt:lpstr>Допущения при построении теории:</vt:lpstr>
      <vt:lpstr>Анализируемые факторы:</vt:lpstr>
      <vt:lpstr>Транспортная ориентация</vt:lpstr>
      <vt:lpstr>Штандортная фигура</vt:lpstr>
      <vt:lpstr>Закономерности размещения промышленности, связанные с транспортной ориентацией:</vt:lpstr>
      <vt:lpstr>Рабочая ориентация</vt:lpstr>
      <vt:lpstr>Слайд 9</vt:lpstr>
      <vt:lpstr>Слайд 10</vt:lpstr>
      <vt:lpstr>Агломерация</vt:lpstr>
      <vt:lpstr>Слайд 12</vt:lpstr>
      <vt:lpstr>Слайд 13</vt:lpstr>
      <vt:lpstr>Вывод:</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Промышленный штандорт А. Вебера</dc:title>
  <dc:creator>User</dc:creator>
  <cp:lastModifiedBy>User</cp:lastModifiedBy>
  <cp:revision>5</cp:revision>
  <dcterms:created xsi:type="dcterms:W3CDTF">2016-10-01T06:32:47Z</dcterms:created>
  <dcterms:modified xsi:type="dcterms:W3CDTF">2017-01-05T09:38:48Z</dcterms:modified>
</cp:coreProperties>
</file>