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6" r:id="rId7"/>
    <p:sldId id="262" r:id="rId8"/>
    <p:sldId id="263" r:id="rId9"/>
    <p:sldId id="264" r:id="rId10"/>
    <p:sldId id="267" r:id="rId11"/>
    <p:sldId id="27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4660"/>
  </p:normalViewPr>
  <p:slideViewPr>
    <p:cSldViewPr>
      <p:cViewPr varScale="1">
        <p:scale>
          <a:sx n="86" d="100"/>
          <a:sy n="86" d="100"/>
        </p:scale>
        <p:origin x="-84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14FBB5-1699-4037-B857-0C2E13DD24D9}" type="doc">
      <dgm:prSet loTypeId="urn:microsoft.com/office/officeart/2005/8/layout/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E110DAA-4161-4227-97D6-65B6CC6C281C}">
      <dgm:prSet phldrT="[Текст]" custT="1"/>
      <dgm:spPr/>
      <dgm:t>
        <a:bodyPr/>
        <a:lstStyle/>
        <a:p>
          <a:pPr algn="ctr"/>
          <a:r>
            <a:rPr lang="ru-RU" sz="2800" b="1" dirty="0" err="1" smtClean="0">
              <a:solidFill>
                <a:schemeClr val="tx1"/>
              </a:solidFill>
            </a:rPr>
            <a:t>Перераспределительная</a:t>
          </a:r>
          <a:endParaRPr lang="ru-RU" sz="2800" b="1" dirty="0">
            <a:solidFill>
              <a:schemeClr val="tx1"/>
            </a:solidFill>
          </a:endParaRPr>
        </a:p>
      </dgm:t>
    </dgm:pt>
    <dgm:pt modelId="{D9D78C07-E45A-49A3-BB5B-6AEE589A5F94}" type="parTrans" cxnId="{C8135BC4-58BD-4200-84B1-1E937EFDDB55}">
      <dgm:prSet/>
      <dgm:spPr/>
      <dgm:t>
        <a:bodyPr/>
        <a:lstStyle/>
        <a:p>
          <a:endParaRPr lang="ru-RU"/>
        </a:p>
      </dgm:t>
    </dgm:pt>
    <dgm:pt modelId="{4757484E-9520-40E1-97FB-FE7CC38806E2}" type="sibTrans" cxnId="{C8135BC4-58BD-4200-84B1-1E937EFDDB55}">
      <dgm:prSet/>
      <dgm:spPr/>
      <dgm:t>
        <a:bodyPr/>
        <a:lstStyle/>
        <a:p>
          <a:endParaRPr lang="ru-RU"/>
        </a:p>
      </dgm:t>
    </dgm:pt>
    <dgm:pt modelId="{C7F60AEB-5405-4FBE-A930-E2CA3AE7FD81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</a:rPr>
            <a:t>Создания кредитных орудий  обращения</a:t>
          </a:r>
          <a:endParaRPr lang="ru-RU" sz="2800" b="1" dirty="0">
            <a:solidFill>
              <a:schemeClr val="tx1"/>
            </a:solidFill>
          </a:endParaRPr>
        </a:p>
      </dgm:t>
    </dgm:pt>
    <dgm:pt modelId="{BCBFAFFD-7480-4BA3-9688-51CE9470E35B}" type="parTrans" cxnId="{BFDEFB14-7A4A-4999-BC16-5C953AFCFB58}">
      <dgm:prSet/>
      <dgm:spPr/>
      <dgm:t>
        <a:bodyPr/>
        <a:lstStyle/>
        <a:p>
          <a:endParaRPr lang="ru-RU"/>
        </a:p>
      </dgm:t>
    </dgm:pt>
    <dgm:pt modelId="{629F07B9-4CDC-41C4-BEEB-946F2748367E}" type="sibTrans" cxnId="{BFDEFB14-7A4A-4999-BC16-5C953AFCFB58}">
      <dgm:prSet/>
      <dgm:spPr/>
      <dgm:t>
        <a:bodyPr/>
        <a:lstStyle/>
        <a:p>
          <a:endParaRPr lang="ru-RU"/>
        </a:p>
      </dgm:t>
    </dgm:pt>
    <dgm:pt modelId="{B3AE239A-0F76-46E5-AC71-D7A0754BD89F}">
      <dgm:prSet phldrT="[Текст]" custT="1"/>
      <dgm:spPr/>
      <dgm:t>
        <a:bodyPr/>
        <a:lstStyle/>
        <a:p>
          <a:pPr algn="ctr"/>
          <a:r>
            <a:rPr lang="ru-RU" sz="2800" b="1" dirty="0" smtClean="0">
              <a:solidFill>
                <a:schemeClr val="tx1"/>
              </a:solidFill>
            </a:rPr>
            <a:t>Воспроизводственная</a:t>
          </a:r>
          <a:endParaRPr lang="ru-RU" sz="2800" b="1" dirty="0">
            <a:solidFill>
              <a:schemeClr val="tx1"/>
            </a:solidFill>
          </a:endParaRPr>
        </a:p>
      </dgm:t>
    </dgm:pt>
    <dgm:pt modelId="{AEC75B73-04A0-4DC8-9134-6926EBF0A724}" type="sibTrans" cxnId="{A6E80497-9B59-4238-B86F-C57E94BC81C1}">
      <dgm:prSet/>
      <dgm:spPr/>
      <dgm:t>
        <a:bodyPr/>
        <a:lstStyle/>
        <a:p>
          <a:endParaRPr lang="ru-RU"/>
        </a:p>
      </dgm:t>
    </dgm:pt>
    <dgm:pt modelId="{EFFD951D-9E28-477E-BEDD-3C620BBEABA1}" type="parTrans" cxnId="{A6E80497-9B59-4238-B86F-C57E94BC81C1}">
      <dgm:prSet/>
      <dgm:spPr/>
      <dgm:t>
        <a:bodyPr/>
        <a:lstStyle/>
        <a:p>
          <a:endParaRPr lang="ru-RU"/>
        </a:p>
      </dgm:t>
    </dgm:pt>
    <dgm:pt modelId="{1AC5E1CB-4358-44F7-8A7F-73A41A360F26}">
      <dgm:prSet custT="1"/>
      <dgm:spPr/>
      <dgm:t>
        <a:bodyPr/>
        <a:lstStyle/>
        <a:p>
          <a:pPr algn="ctr"/>
          <a:r>
            <a:rPr lang="ru-RU" sz="3200" b="1" dirty="0" smtClean="0">
              <a:solidFill>
                <a:schemeClr val="tx1"/>
              </a:solidFill>
            </a:rPr>
            <a:t>Стимулирующая</a:t>
          </a:r>
          <a:endParaRPr lang="ru-RU" sz="3200" b="1" dirty="0">
            <a:solidFill>
              <a:schemeClr val="tx1"/>
            </a:solidFill>
          </a:endParaRPr>
        </a:p>
      </dgm:t>
    </dgm:pt>
    <dgm:pt modelId="{EEB2A5AB-09C8-4A48-9162-9BF936ACABCA}" type="parTrans" cxnId="{726E8627-4DEC-42A3-82E1-148BB1AA5D37}">
      <dgm:prSet/>
      <dgm:spPr/>
      <dgm:t>
        <a:bodyPr/>
        <a:lstStyle/>
        <a:p>
          <a:endParaRPr lang="ru-RU"/>
        </a:p>
      </dgm:t>
    </dgm:pt>
    <dgm:pt modelId="{924C0B64-5B38-46F7-A1AD-B0AC7D95D925}" type="sibTrans" cxnId="{726E8627-4DEC-42A3-82E1-148BB1AA5D37}">
      <dgm:prSet/>
      <dgm:spPr/>
      <dgm:t>
        <a:bodyPr/>
        <a:lstStyle/>
        <a:p>
          <a:endParaRPr lang="ru-RU"/>
        </a:p>
      </dgm:t>
    </dgm:pt>
    <dgm:pt modelId="{3D3EB8E4-36C5-41BC-8B17-F667D72B591F}" type="pres">
      <dgm:prSet presAssocID="{FC14FBB5-1699-4037-B857-0C2E13DD24D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F73341C-4A91-4B1C-8E1F-4309598FEA63}" type="pres">
      <dgm:prSet presAssocID="{DE110DAA-4161-4227-97D6-65B6CC6C281C}" presName="parentLin" presStyleCnt="0"/>
      <dgm:spPr/>
    </dgm:pt>
    <dgm:pt modelId="{8B4E4130-119C-4283-9392-EC338FB3A9EF}" type="pres">
      <dgm:prSet presAssocID="{DE110DAA-4161-4227-97D6-65B6CC6C281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D4060410-5999-4A71-B3D6-D81AC5B96A8D}" type="pres">
      <dgm:prSet presAssocID="{DE110DAA-4161-4227-97D6-65B6CC6C281C}" presName="parentText" presStyleLbl="node1" presStyleIdx="0" presStyleCnt="4" custScaleY="1856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56452A-96CF-4354-8F10-B637C18C61A7}" type="pres">
      <dgm:prSet presAssocID="{DE110DAA-4161-4227-97D6-65B6CC6C281C}" presName="negativeSpace" presStyleCnt="0"/>
      <dgm:spPr/>
    </dgm:pt>
    <dgm:pt modelId="{1FA8A224-E98D-495D-89E7-702BB3970FED}" type="pres">
      <dgm:prSet presAssocID="{DE110DAA-4161-4227-97D6-65B6CC6C281C}" presName="childText" presStyleLbl="conFgAcc1" presStyleIdx="0" presStyleCnt="4">
        <dgm:presLayoutVars>
          <dgm:bulletEnabled val="1"/>
        </dgm:presLayoutVars>
      </dgm:prSet>
      <dgm:spPr/>
    </dgm:pt>
    <dgm:pt modelId="{3AC5D474-8568-49F1-8271-37E3C30E5628}" type="pres">
      <dgm:prSet presAssocID="{4757484E-9520-40E1-97FB-FE7CC38806E2}" presName="spaceBetweenRectangles" presStyleCnt="0"/>
      <dgm:spPr/>
    </dgm:pt>
    <dgm:pt modelId="{30944505-08FE-4829-AF4D-633D8A57C453}" type="pres">
      <dgm:prSet presAssocID="{C7F60AEB-5405-4FBE-A930-E2CA3AE7FD81}" presName="parentLin" presStyleCnt="0"/>
      <dgm:spPr/>
    </dgm:pt>
    <dgm:pt modelId="{1A935096-2562-4354-939F-7D8B46FA2FF8}" type="pres">
      <dgm:prSet presAssocID="{C7F60AEB-5405-4FBE-A930-E2CA3AE7FD8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EEA0448E-246E-4647-8A70-2F3E933C2195}" type="pres">
      <dgm:prSet presAssocID="{C7F60AEB-5405-4FBE-A930-E2CA3AE7FD81}" presName="parentText" presStyleLbl="node1" presStyleIdx="1" presStyleCnt="4" custScaleY="16937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C55F1A-5BDB-418C-A826-604FE1621C8A}" type="pres">
      <dgm:prSet presAssocID="{C7F60AEB-5405-4FBE-A930-E2CA3AE7FD81}" presName="negativeSpace" presStyleCnt="0"/>
      <dgm:spPr/>
    </dgm:pt>
    <dgm:pt modelId="{BE52987D-7F3B-4A4A-B8ED-9617CD9F200C}" type="pres">
      <dgm:prSet presAssocID="{C7F60AEB-5405-4FBE-A930-E2CA3AE7FD81}" presName="childText" presStyleLbl="conFgAcc1" presStyleIdx="1" presStyleCnt="4">
        <dgm:presLayoutVars>
          <dgm:bulletEnabled val="1"/>
        </dgm:presLayoutVars>
      </dgm:prSet>
      <dgm:spPr/>
    </dgm:pt>
    <dgm:pt modelId="{86D72515-9F24-4BDE-B24B-4AE323D1AFC4}" type="pres">
      <dgm:prSet presAssocID="{629F07B9-4CDC-41C4-BEEB-946F2748367E}" presName="spaceBetweenRectangles" presStyleCnt="0"/>
      <dgm:spPr/>
    </dgm:pt>
    <dgm:pt modelId="{CF69C78D-0C59-4F12-B1D8-07C06552DF8B}" type="pres">
      <dgm:prSet presAssocID="{B3AE239A-0F76-46E5-AC71-D7A0754BD89F}" presName="parentLin" presStyleCnt="0"/>
      <dgm:spPr/>
    </dgm:pt>
    <dgm:pt modelId="{A2B4C6C4-E334-458A-9402-955E036661CF}" type="pres">
      <dgm:prSet presAssocID="{B3AE239A-0F76-46E5-AC71-D7A0754BD89F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880E745-09D4-47B2-A34A-86551B0D7956}" type="pres">
      <dgm:prSet presAssocID="{B3AE239A-0F76-46E5-AC71-D7A0754BD89F}" presName="parentText" presStyleLbl="node1" presStyleIdx="2" presStyleCnt="4" custScaleY="1666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188DF9-99F3-4A5B-AC25-D8F1EEB95329}" type="pres">
      <dgm:prSet presAssocID="{B3AE239A-0F76-46E5-AC71-D7A0754BD89F}" presName="negativeSpace" presStyleCnt="0"/>
      <dgm:spPr/>
    </dgm:pt>
    <dgm:pt modelId="{648A871E-B5FD-4162-99E3-A0668C071080}" type="pres">
      <dgm:prSet presAssocID="{B3AE239A-0F76-46E5-AC71-D7A0754BD89F}" presName="childText" presStyleLbl="conFgAcc1" presStyleIdx="2" presStyleCnt="4">
        <dgm:presLayoutVars>
          <dgm:bulletEnabled val="1"/>
        </dgm:presLayoutVars>
      </dgm:prSet>
      <dgm:spPr/>
    </dgm:pt>
    <dgm:pt modelId="{A9645BE5-D228-4664-84EB-492B1A1FFD75}" type="pres">
      <dgm:prSet presAssocID="{AEC75B73-04A0-4DC8-9134-6926EBF0A724}" presName="spaceBetweenRectangles" presStyleCnt="0"/>
      <dgm:spPr/>
    </dgm:pt>
    <dgm:pt modelId="{202C0D2D-D751-485F-A529-7B62F9815129}" type="pres">
      <dgm:prSet presAssocID="{1AC5E1CB-4358-44F7-8A7F-73A41A360F26}" presName="parentLin" presStyleCnt="0"/>
      <dgm:spPr/>
    </dgm:pt>
    <dgm:pt modelId="{D6ACD8F5-D5A7-4821-8D7A-D7E7D0155E0A}" type="pres">
      <dgm:prSet presAssocID="{1AC5E1CB-4358-44F7-8A7F-73A41A360F26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8EFC4BE-3412-4033-ACD9-CDE3C87BA150}" type="pres">
      <dgm:prSet presAssocID="{1AC5E1CB-4358-44F7-8A7F-73A41A360F26}" presName="parentText" presStyleLbl="node1" presStyleIdx="3" presStyleCnt="4" custScaleY="1823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FCA88-F0E5-4EBE-BB88-03203F55B127}" type="pres">
      <dgm:prSet presAssocID="{1AC5E1CB-4358-44F7-8A7F-73A41A360F26}" presName="negativeSpace" presStyleCnt="0"/>
      <dgm:spPr/>
    </dgm:pt>
    <dgm:pt modelId="{DC9E9758-CF6D-46F8-B473-DDC6B15C0739}" type="pres">
      <dgm:prSet presAssocID="{1AC5E1CB-4358-44F7-8A7F-73A41A360F26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398D71D-35D6-4504-A9DE-30DD2AE75C72}" type="presOf" srcId="{1AC5E1CB-4358-44F7-8A7F-73A41A360F26}" destId="{D6ACD8F5-D5A7-4821-8D7A-D7E7D0155E0A}" srcOrd="0" destOrd="0" presId="urn:microsoft.com/office/officeart/2005/8/layout/list1"/>
    <dgm:cxn modelId="{069D1DEA-00A0-434D-BA76-5D3DE8D7A069}" type="presOf" srcId="{1AC5E1CB-4358-44F7-8A7F-73A41A360F26}" destId="{B8EFC4BE-3412-4033-ACD9-CDE3C87BA150}" srcOrd="1" destOrd="0" presId="urn:microsoft.com/office/officeart/2005/8/layout/list1"/>
    <dgm:cxn modelId="{36A56D7E-8B33-4744-9EFC-B306D12D8BC6}" type="presOf" srcId="{DE110DAA-4161-4227-97D6-65B6CC6C281C}" destId="{8B4E4130-119C-4283-9392-EC338FB3A9EF}" srcOrd="0" destOrd="0" presId="urn:microsoft.com/office/officeart/2005/8/layout/list1"/>
    <dgm:cxn modelId="{A6E80497-9B59-4238-B86F-C57E94BC81C1}" srcId="{FC14FBB5-1699-4037-B857-0C2E13DD24D9}" destId="{B3AE239A-0F76-46E5-AC71-D7A0754BD89F}" srcOrd="2" destOrd="0" parTransId="{EFFD951D-9E28-477E-BEDD-3C620BBEABA1}" sibTransId="{AEC75B73-04A0-4DC8-9134-6926EBF0A724}"/>
    <dgm:cxn modelId="{54B3E88A-3152-48A6-8A16-B7C0B3F5DD43}" type="presOf" srcId="{C7F60AEB-5405-4FBE-A930-E2CA3AE7FD81}" destId="{EEA0448E-246E-4647-8A70-2F3E933C2195}" srcOrd="1" destOrd="0" presId="urn:microsoft.com/office/officeart/2005/8/layout/list1"/>
    <dgm:cxn modelId="{676732EC-6378-450E-9086-14F7EED96CA9}" type="presOf" srcId="{B3AE239A-0F76-46E5-AC71-D7A0754BD89F}" destId="{6880E745-09D4-47B2-A34A-86551B0D7956}" srcOrd="1" destOrd="0" presId="urn:microsoft.com/office/officeart/2005/8/layout/list1"/>
    <dgm:cxn modelId="{C8135BC4-58BD-4200-84B1-1E937EFDDB55}" srcId="{FC14FBB5-1699-4037-B857-0C2E13DD24D9}" destId="{DE110DAA-4161-4227-97D6-65B6CC6C281C}" srcOrd="0" destOrd="0" parTransId="{D9D78C07-E45A-49A3-BB5B-6AEE589A5F94}" sibTransId="{4757484E-9520-40E1-97FB-FE7CC38806E2}"/>
    <dgm:cxn modelId="{726E8627-4DEC-42A3-82E1-148BB1AA5D37}" srcId="{FC14FBB5-1699-4037-B857-0C2E13DD24D9}" destId="{1AC5E1CB-4358-44F7-8A7F-73A41A360F26}" srcOrd="3" destOrd="0" parTransId="{EEB2A5AB-09C8-4A48-9162-9BF936ACABCA}" sibTransId="{924C0B64-5B38-46F7-A1AD-B0AC7D95D925}"/>
    <dgm:cxn modelId="{E4AD47AF-DEA6-4BB2-A132-134814A5A8AA}" type="presOf" srcId="{FC14FBB5-1699-4037-B857-0C2E13DD24D9}" destId="{3D3EB8E4-36C5-41BC-8B17-F667D72B591F}" srcOrd="0" destOrd="0" presId="urn:microsoft.com/office/officeart/2005/8/layout/list1"/>
    <dgm:cxn modelId="{9ABFA562-72BC-44E8-9BEA-B8128B69474B}" type="presOf" srcId="{B3AE239A-0F76-46E5-AC71-D7A0754BD89F}" destId="{A2B4C6C4-E334-458A-9402-955E036661CF}" srcOrd="0" destOrd="0" presId="urn:microsoft.com/office/officeart/2005/8/layout/list1"/>
    <dgm:cxn modelId="{F18A200B-C5D2-4E33-B5B8-3DD5A9AD37DD}" type="presOf" srcId="{DE110DAA-4161-4227-97D6-65B6CC6C281C}" destId="{D4060410-5999-4A71-B3D6-D81AC5B96A8D}" srcOrd="1" destOrd="0" presId="urn:microsoft.com/office/officeart/2005/8/layout/list1"/>
    <dgm:cxn modelId="{BFDEFB14-7A4A-4999-BC16-5C953AFCFB58}" srcId="{FC14FBB5-1699-4037-B857-0C2E13DD24D9}" destId="{C7F60AEB-5405-4FBE-A930-E2CA3AE7FD81}" srcOrd="1" destOrd="0" parTransId="{BCBFAFFD-7480-4BA3-9688-51CE9470E35B}" sibTransId="{629F07B9-4CDC-41C4-BEEB-946F2748367E}"/>
    <dgm:cxn modelId="{888D8D8D-E497-449A-B842-381C19FBC45B}" type="presOf" srcId="{C7F60AEB-5405-4FBE-A930-E2CA3AE7FD81}" destId="{1A935096-2562-4354-939F-7D8B46FA2FF8}" srcOrd="0" destOrd="0" presId="urn:microsoft.com/office/officeart/2005/8/layout/list1"/>
    <dgm:cxn modelId="{BDD112A4-905F-4ABA-97A6-A8D36A0DA752}" type="presParOf" srcId="{3D3EB8E4-36C5-41BC-8B17-F667D72B591F}" destId="{DF73341C-4A91-4B1C-8E1F-4309598FEA63}" srcOrd="0" destOrd="0" presId="urn:microsoft.com/office/officeart/2005/8/layout/list1"/>
    <dgm:cxn modelId="{4E557D0D-AEC6-461A-872C-BEBBA63FD61E}" type="presParOf" srcId="{DF73341C-4A91-4B1C-8E1F-4309598FEA63}" destId="{8B4E4130-119C-4283-9392-EC338FB3A9EF}" srcOrd="0" destOrd="0" presId="urn:microsoft.com/office/officeart/2005/8/layout/list1"/>
    <dgm:cxn modelId="{EAA39357-AB40-44A4-9A4F-028476F2658C}" type="presParOf" srcId="{DF73341C-4A91-4B1C-8E1F-4309598FEA63}" destId="{D4060410-5999-4A71-B3D6-D81AC5B96A8D}" srcOrd="1" destOrd="0" presId="urn:microsoft.com/office/officeart/2005/8/layout/list1"/>
    <dgm:cxn modelId="{4CA19CEE-B061-491F-BC5F-C79D45EAC60B}" type="presParOf" srcId="{3D3EB8E4-36C5-41BC-8B17-F667D72B591F}" destId="{DC56452A-96CF-4354-8F10-B637C18C61A7}" srcOrd="1" destOrd="0" presId="urn:microsoft.com/office/officeart/2005/8/layout/list1"/>
    <dgm:cxn modelId="{53D35947-7565-440E-94C6-9081CAED2461}" type="presParOf" srcId="{3D3EB8E4-36C5-41BC-8B17-F667D72B591F}" destId="{1FA8A224-E98D-495D-89E7-702BB3970FED}" srcOrd="2" destOrd="0" presId="urn:microsoft.com/office/officeart/2005/8/layout/list1"/>
    <dgm:cxn modelId="{D0D37A01-29FB-4265-BA37-DAB5A63EDD9F}" type="presParOf" srcId="{3D3EB8E4-36C5-41BC-8B17-F667D72B591F}" destId="{3AC5D474-8568-49F1-8271-37E3C30E5628}" srcOrd="3" destOrd="0" presId="urn:microsoft.com/office/officeart/2005/8/layout/list1"/>
    <dgm:cxn modelId="{B13255DA-681D-46F7-A4A1-0AA47AC05A6B}" type="presParOf" srcId="{3D3EB8E4-36C5-41BC-8B17-F667D72B591F}" destId="{30944505-08FE-4829-AF4D-633D8A57C453}" srcOrd="4" destOrd="0" presId="urn:microsoft.com/office/officeart/2005/8/layout/list1"/>
    <dgm:cxn modelId="{51ACD08E-253A-454B-9CC2-BDBC46A8FAA9}" type="presParOf" srcId="{30944505-08FE-4829-AF4D-633D8A57C453}" destId="{1A935096-2562-4354-939F-7D8B46FA2FF8}" srcOrd="0" destOrd="0" presId="urn:microsoft.com/office/officeart/2005/8/layout/list1"/>
    <dgm:cxn modelId="{40029CAE-B31C-4A6A-989F-C1118F0CDCC6}" type="presParOf" srcId="{30944505-08FE-4829-AF4D-633D8A57C453}" destId="{EEA0448E-246E-4647-8A70-2F3E933C2195}" srcOrd="1" destOrd="0" presId="urn:microsoft.com/office/officeart/2005/8/layout/list1"/>
    <dgm:cxn modelId="{213F1165-7071-4830-B128-C8A87BD64147}" type="presParOf" srcId="{3D3EB8E4-36C5-41BC-8B17-F667D72B591F}" destId="{0DC55F1A-5BDB-418C-A826-604FE1621C8A}" srcOrd="5" destOrd="0" presId="urn:microsoft.com/office/officeart/2005/8/layout/list1"/>
    <dgm:cxn modelId="{DA69BC65-3E8E-4E31-8501-0F5C32924A8A}" type="presParOf" srcId="{3D3EB8E4-36C5-41BC-8B17-F667D72B591F}" destId="{BE52987D-7F3B-4A4A-B8ED-9617CD9F200C}" srcOrd="6" destOrd="0" presId="urn:microsoft.com/office/officeart/2005/8/layout/list1"/>
    <dgm:cxn modelId="{6A5F691F-767E-4CF5-AEA0-D76C6BE8B577}" type="presParOf" srcId="{3D3EB8E4-36C5-41BC-8B17-F667D72B591F}" destId="{86D72515-9F24-4BDE-B24B-4AE323D1AFC4}" srcOrd="7" destOrd="0" presId="urn:microsoft.com/office/officeart/2005/8/layout/list1"/>
    <dgm:cxn modelId="{6E3D5025-84EC-401A-B0B1-9BF4471315E2}" type="presParOf" srcId="{3D3EB8E4-36C5-41BC-8B17-F667D72B591F}" destId="{CF69C78D-0C59-4F12-B1D8-07C06552DF8B}" srcOrd="8" destOrd="0" presId="urn:microsoft.com/office/officeart/2005/8/layout/list1"/>
    <dgm:cxn modelId="{2209ABB9-AFAE-4433-86B8-B69BAB608085}" type="presParOf" srcId="{CF69C78D-0C59-4F12-B1D8-07C06552DF8B}" destId="{A2B4C6C4-E334-458A-9402-955E036661CF}" srcOrd="0" destOrd="0" presId="urn:microsoft.com/office/officeart/2005/8/layout/list1"/>
    <dgm:cxn modelId="{EEDF6570-CEB8-47F8-8ADB-F25B47ECD7A1}" type="presParOf" srcId="{CF69C78D-0C59-4F12-B1D8-07C06552DF8B}" destId="{6880E745-09D4-47B2-A34A-86551B0D7956}" srcOrd="1" destOrd="0" presId="urn:microsoft.com/office/officeart/2005/8/layout/list1"/>
    <dgm:cxn modelId="{C46A0E4D-AD6E-4835-83F6-A4FEF9DC9BD1}" type="presParOf" srcId="{3D3EB8E4-36C5-41BC-8B17-F667D72B591F}" destId="{9E188DF9-99F3-4A5B-AC25-D8F1EEB95329}" srcOrd="9" destOrd="0" presId="urn:microsoft.com/office/officeart/2005/8/layout/list1"/>
    <dgm:cxn modelId="{8D0EF2B3-34BA-4787-A572-43A15DE7CBFB}" type="presParOf" srcId="{3D3EB8E4-36C5-41BC-8B17-F667D72B591F}" destId="{648A871E-B5FD-4162-99E3-A0668C071080}" srcOrd="10" destOrd="0" presId="urn:microsoft.com/office/officeart/2005/8/layout/list1"/>
    <dgm:cxn modelId="{2D69D6B2-11DD-4F03-8349-B4A3499B6E5A}" type="presParOf" srcId="{3D3EB8E4-36C5-41BC-8B17-F667D72B591F}" destId="{A9645BE5-D228-4664-84EB-492B1A1FFD75}" srcOrd="11" destOrd="0" presId="urn:microsoft.com/office/officeart/2005/8/layout/list1"/>
    <dgm:cxn modelId="{72ADAF57-E174-4BFD-9693-F27A44A50F54}" type="presParOf" srcId="{3D3EB8E4-36C5-41BC-8B17-F667D72B591F}" destId="{202C0D2D-D751-485F-A529-7B62F9815129}" srcOrd="12" destOrd="0" presId="urn:microsoft.com/office/officeart/2005/8/layout/list1"/>
    <dgm:cxn modelId="{7C89B333-7F34-4D4D-9955-5B177AC15C84}" type="presParOf" srcId="{202C0D2D-D751-485F-A529-7B62F9815129}" destId="{D6ACD8F5-D5A7-4821-8D7A-D7E7D0155E0A}" srcOrd="0" destOrd="0" presId="urn:microsoft.com/office/officeart/2005/8/layout/list1"/>
    <dgm:cxn modelId="{D8DBB038-E90C-47C8-9BBD-37B7C1C6C165}" type="presParOf" srcId="{202C0D2D-D751-485F-A529-7B62F9815129}" destId="{B8EFC4BE-3412-4033-ACD9-CDE3C87BA150}" srcOrd="1" destOrd="0" presId="urn:microsoft.com/office/officeart/2005/8/layout/list1"/>
    <dgm:cxn modelId="{6E81E29B-A7F0-4BC0-A984-431ECCEEEF5A}" type="presParOf" srcId="{3D3EB8E4-36C5-41BC-8B17-F667D72B591F}" destId="{E7AFCA88-F0E5-4EBE-BB88-03203F55B127}" srcOrd="13" destOrd="0" presId="urn:microsoft.com/office/officeart/2005/8/layout/list1"/>
    <dgm:cxn modelId="{06308C0C-B042-40AD-9077-B4F74E9A6A50}" type="presParOf" srcId="{3D3EB8E4-36C5-41BC-8B17-F667D72B591F}" destId="{DC9E9758-CF6D-46F8-B473-DDC6B15C073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A1254F-2029-441A-8F09-866CE0D939C3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A6613118-B0C2-4F52-AD87-45502792E84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Сумма</a:t>
          </a:r>
          <a:r>
            <a:rPr lang="ru-RU" b="1" baseline="0" dirty="0" smtClean="0">
              <a:solidFill>
                <a:schemeClr val="tx1"/>
              </a:solidFill>
            </a:rPr>
            <a:t> займа</a:t>
          </a:r>
          <a:endParaRPr lang="ru-RU" b="1" dirty="0">
            <a:solidFill>
              <a:schemeClr val="tx1"/>
            </a:solidFill>
          </a:endParaRPr>
        </a:p>
      </dgm:t>
    </dgm:pt>
    <dgm:pt modelId="{32563EA0-F4EC-4699-A9FA-9638B6743B94}" type="parTrans" cxnId="{E7535E73-FB62-4337-9E80-71B394E5A958}">
      <dgm:prSet/>
      <dgm:spPr/>
      <dgm:t>
        <a:bodyPr/>
        <a:lstStyle/>
        <a:p>
          <a:endParaRPr lang="ru-RU"/>
        </a:p>
      </dgm:t>
    </dgm:pt>
    <dgm:pt modelId="{0848ED97-9424-43EE-B53F-BEDE41141CF6}" type="sibTrans" cxnId="{E7535E73-FB62-4337-9E80-71B394E5A958}">
      <dgm:prSet/>
      <dgm:spPr/>
      <dgm:t>
        <a:bodyPr/>
        <a:lstStyle/>
        <a:p>
          <a:endParaRPr lang="ru-RU"/>
        </a:p>
      </dgm:t>
    </dgm:pt>
    <dgm:pt modelId="{7A26F6CD-62D9-427D-8603-859BF7ECFD74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Срок займа</a:t>
          </a:r>
          <a:endParaRPr lang="ru-RU" b="1" dirty="0">
            <a:solidFill>
              <a:schemeClr val="tx1"/>
            </a:solidFill>
          </a:endParaRPr>
        </a:p>
      </dgm:t>
    </dgm:pt>
    <dgm:pt modelId="{C86F75A4-E6C5-44FA-9F5E-4608983F493B}" type="parTrans" cxnId="{2A34CBD3-60D8-432A-8A54-7BB8741B539F}">
      <dgm:prSet/>
      <dgm:spPr/>
      <dgm:t>
        <a:bodyPr/>
        <a:lstStyle/>
        <a:p>
          <a:endParaRPr lang="ru-RU"/>
        </a:p>
      </dgm:t>
    </dgm:pt>
    <dgm:pt modelId="{1E500834-A3CA-4385-BF75-91409517B902}" type="sibTrans" cxnId="{2A34CBD3-60D8-432A-8A54-7BB8741B539F}">
      <dgm:prSet/>
      <dgm:spPr/>
      <dgm:t>
        <a:bodyPr/>
        <a:lstStyle/>
        <a:p>
          <a:endParaRPr lang="ru-RU"/>
        </a:p>
      </dgm:t>
    </dgm:pt>
    <dgm:pt modelId="{30924857-B7A7-4989-AB0B-013C0BF47C5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Размер процентов</a:t>
          </a:r>
          <a:endParaRPr lang="ru-RU" b="1" dirty="0">
            <a:solidFill>
              <a:schemeClr val="tx1"/>
            </a:solidFill>
          </a:endParaRPr>
        </a:p>
      </dgm:t>
    </dgm:pt>
    <dgm:pt modelId="{2D3A033F-E2D3-42C4-B4E1-A94FF9EE2574}" type="parTrans" cxnId="{DFAD1AA2-9B3C-4BB2-807E-B80CA0251E0B}">
      <dgm:prSet/>
      <dgm:spPr/>
      <dgm:t>
        <a:bodyPr/>
        <a:lstStyle/>
        <a:p>
          <a:endParaRPr lang="ru-RU"/>
        </a:p>
      </dgm:t>
    </dgm:pt>
    <dgm:pt modelId="{EE6BCF4B-2443-49B0-B47A-89F34DB2BDE6}" type="sibTrans" cxnId="{DFAD1AA2-9B3C-4BB2-807E-B80CA0251E0B}">
      <dgm:prSet/>
      <dgm:spPr/>
      <dgm:t>
        <a:bodyPr/>
        <a:lstStyle/>
        <a:p>
          <a:endParaRPr lang="ru-RU"/>
        </a:p>
      </dgm:t>
    </dgm:pt>
    <dgm:pt modelId="{663EF170-812D-40D7-BFCD-C6F506023D97}" type="pres">
      <dgm:prSet presAssocID="{46A1254F-2029-441A-8F09-866CE0D939C3}" presName="Name0" presStyleCnt="0">
        <dgm:presLayoutVars>
          <dgm:dir/>
          <dgm:resizeHandles val="exact"/>
        </dgm:presLayoutVars>
      </dgm:prSet>
      <dgm:spPr/>
    </dgm:pt>
    <dgm:pt modelId="{2AA05CDC-952B-4148-AA50-5B39C1508B7C}" type="pres">
      <dgm:prSet presAssocID="{A6613118-B0C2-4F52-AD87-45502792E846}" presName="node" presStyleLbl="node1" presStyleIdx="0" presStyleCnt="3" custScaleX="127728" custScaleY="127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7E308-792E-45E0-BA4B-DB453FABDCFD}" type="pres">
      <dgm:prSet presAssocID="{0848ED97-9424-43EE-B53F-BEDE41141CF6}" presName="sibTrans" presStyleLbl="sibTrans2D1" presStyleIdx="0" presStyleCnt="2" custScaleY="83972"/>
      <dgm:spPr/>
      <dgm:t>
        <a:bodyPr/>
        <a:lstStyle/>
        <a:p>
          <a:endParaRPr lang="ru-RU"/>
        </a:p>
      </dgm:t>
    </dgm:pt>
    <dgm:pt modelId="{9EE2A109-C412-4A6A-8717-61B59D1F0A02}" type="pres">
      <dgm:prSet presAssocID="{0848ED97-9424-43EE-B53F-BEDE41141CF6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71100B36-3581-4E13-953A-4EC4E7E1B725}" type="pres">
      <dgm:prSet presAssocID="{7A26F6CD-62D9-427D-8603-859BF7ECFD74}" presName="node" presStyleLbl="node1" presStyleIdx="1" presStyleCnt="3" custScaleX="136402" custScaleY="1274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F0E15-FB7E-450E-94CC-7AAC2C059920}" type="pres">
      <dgm:prSet presAssocID="{1E500834-A3CA-4385-BF75-91409517B902}" presName="sibTrans" presStyleLbl="sibTrans2D1" presStyleIdx="1" presStyleCnt="2" custScaleY="83970"/>
      <dgm:spPr/>
      <dgm:t>
        <a:bodyPr/>
        <a:lstStyle/>
        <a:p>
          <a:endParaRPr lang="ru-RU"/>
        </a:p>
      </dgm:t>
    </dgm:pt>
    <dgm:pt modelId="{D9631340-A19B-472C-A154-CD9064037AB9}" type="pres">
      <dgm:prSet presAssocID="{1E500834-A3CA-4385-BF75-91409517B902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7A87CBB7-8A55-4BED-AD08-CFFDB544802F}" type="pres">
      <dgm:prSet presAssocID="{30924857-B7A7-4989-AB0B-013C0BF47C53}" presName="node" presStyleLbl="node1" presStyleIdx="2" presStyleCnt="3" custScaleX="130345" custScaleY="129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C83A48-BF9B-4CC5-B8FA-86F1EB8E9372}" type="presOf" srcId="{1E500834-A3CA-4385-BF75-91409517B902}" destId="{D10F0E15-FB7E-450E-94CC-7AAC2C059920}" srcOrd="0" destOrd="0" presId="urn:microsoft.com/office/officeart/2005/8/layout/process1"/>
    <dgm:cxn modelId="{B2EE40CA-440B-4D14-B28D-B6ECF868015F}" type="presOf" srcId="{30924857-B7A7-4989-AB0B-013C0BF47C53}" destId="{7A87CBB7-8A55-4BED-AD08-CFFDB544802F}" srcOrd="0" destOrd="0" presId="urn:microsoft.com/office/officeart/2005/8/layout/process1"/>
    <dgm:cxn modelId="{9E54F79A-9DC3-4D7D-A00A-2E8DC93A7087}" type="presOf" srcId="{7A26F6CD-62D9-427D-8603-859BF7ECFD74}" destId="{71100B36-3581-4E13-953A-4EC4E7E1B725}" srcOrd="0" destOrd="0" presId="urn:microsoft.com/office/officeart/2005/8/layout/process1"/>
    <dgm:cxn modelId="{2A34CBD3-60D8-432A-8A54-7BB8741B539F}" srcId="{46A1254F-2029-441A-8F09-866CE0D939C3}" destId="{7A26F6CD-62D9-427D-8603-859BF7ECFD74}" srcOrd="1" destOrd="0" parTransId="{C86F75A4-E6C5-44FA-9F5E-4608983F493B}" sibTransId="{1E500834-A3CA-4385-BF75-91409517B902}"/>
    <dgm:cxn modelId="{2D2DF8F4-7706-4207-8E69-268E70D7C0F9}" type="presOf" srcId="{46A1254F-2029-441A-8F09-866CE0D939C3}" destId="{663EF170-812D-40D7-BFCD-C6F506023D97}" srcOrd="0" destOrd="0" presId="urn:microsoft.com/office/officeart/2005/8/layout/process1"/>
    <dgm:cxn modelId="{D4AE03D1-8471-4C94-8F58-EE6E1EC2B0A9}" type="presOf" srcId="{0848ED97-9424-43EE-B53F-BEDE41141CF6}" destId="{F767E308-792E-45E0-BA4B-DB453FABDCFD}" srcOrd="0" destOrd="0" presId="urn:microsoft.com/office/officeart/2005/8/layout/process1"/>
    <dgm:cxn modelId="{CE70CBDB-0B40-41D4-90FD-8EA9916B916E}" type="presOf" srcId="{1E500834-A3CA-4385-BF75-91409517B902}" destId="{D9631340-A19B-472C-A154-CD9064037AB9}" srcOrd="1" destOrd="0" presId="urn:microsoft.com/office/officeart/2005/8/layout/process1"/>
    <dgm:cxn modelId="{CF8B0AFE-77FF-4328-904D-C37FF618646A}" type="presOf" srcId="{A6613118-B0C2-4F52-AD87-45502792E846}" destId="{2AA05CDC-952B-4148-AA50-5B39C1508B7C}" srcOrd="0" destOrd="0" presId="urn:microsoft.com/office/officeart/2005/8/layout/process1"/>
    <dgm:cxn modelId="{43EB8445-A8DB-4F33-A8CA-495CE2ED31DC}" type="presOf" srcId="{0848ED97-9424-43EE-B53F-BEDE41141CF6}" destId="{9EE2A109-C412-4A6A-8717-61B59D1F0A02}" srcOrd="1" destOrd="0" presId="urn:microsoft.com/office/officeart/2005/8/layout/process1"/>
    <dgm:cxn modelId="{DFAD1AA2-9B3C-4BB2-807E-B80CA0251E0B}" srcId="{46A1254F-2029-441A-8F09-866CE0D939C3}" destId="{30924857-B7A7-4989-AB0B-013C0BF47C53}" srcOrd="2" destOrd="0" parTransId="{2D3A033F-E2D3-42C4-B4E1-A94FF9EE2574}" sibTransId="{EE6BCF4B-2443-49B0-B47A-89F34DB2BDE6}"/>
    <dgm:cxn modelId="{E7535E73-FB62-4337-9E80-71B394E5A958}" srcId="{46A1254F-2029-441A-8F09-866CE0D939C3}" destId="{A6613118-B0C2-4F52-AD87-45502792E846}" srcOrd="0" destOrd="0" parTransId="{32563EA0-F4EC-4699-A9FA-9638B6743B94}" sibTransId="{0848ED97-9424-43EE-B53F-BEDE41141CF6}"/>
    <dgm:cxn modelId="{52675343-F814-42C4-92AB-AAF1FB75894A}" type="presParOf" srcId="{663EF170-812D-40D7-BFCD-C6F506023D97}" destId="{2AA05CDC-952B-4148-AA50-5B39C1508B7C}" srcOrd="0" destOrd="0" presId="urn:microsoft.com/office/officeart/2005/8/layout/process1"/>
    <dgm:cxn modelId="{1A3B6325-593A-40DA-857C-417C6D3CD57C}" type="presParOf" srcId="{663EF170-812D-40D7-BFCD-C6F506023D97}" destId="{F767E308-792E-45E0-BA4B-DB453FABDCFD}" srcOrd="1" destOrd="0" presId="urn:microsoft.com/office/officeart/2005/8/layout/process1"/>
    <dgm:cxn modelId="{54F2CC69-FF5E-4155-9730-9956BE045159}" type="presParOf" srcId="{F767E308-792E-45E0-BA4B-DB453FABDCFD}" destId="{9EE2A109-C412-4A6A-8717-61B59D1F0A02}" srcOrd="0" destOrd="0" presId="urn:microsoft.com/office/officeart/2005/8/layout/process1"/>
    <dgm:cxn modelId="{CD7A8CD4-7816-445C-B4EC-703D15A39DA4}" type="presParOf" srcId="{663EF170-812D-40D7-BFCD-C6F506023D97}" destId="{71100B36-3581-4E13-953A-4EC4E7E1B725}" srcOrd="2" destOrd="0" presId="urn:microsoft.com/office/officeart/2005/8/layout/process1"/>
    <dgm:cxn modelId="{902932EC-FB50-4040-A5E1-C5F28B5D70EE}" type="presParOf" srcId="{663EF170-812D-40D7-BFCD-C6F506023D97}" destId="{D10F0E15-FB7E-450E-94CC-7AAC2C059920}" srcOrd="3" destOrd="0" presId="urn:microsoft.com/office/officeart/2005/8/layout/process1"/>
    <dgm:cxn modelId="{3B3A38E5-D11B-4936-B728-C2B44DB519EF}" type="presParOf" srcId="{D10F0E15-FB7E-450E-94CC-7AAC2C059920}" destId="{D9631340-A19B-472C-A154-CD9064037AB9}" srcOrd="0" destOrd="0" presId="urn:microsoft.com/office/officeart/2005/8/layout/process1"/>
    <dgm:cxn modelId="{2C7729AC-802D-40DA-94B6-5EDA8214A78B}" type="presParOf" srcId="{663EF170-812D-40D7-BFCD-C6F506023D97}" destId="{7A87CBB7-8A55-4BED-AD08-CFFDB544802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A8A224-E98D-495D-89E7-702BB3970FED}">
      <dsp:nvSpPr>
        <dsp:cNvPr id="0" name=""/>
        <dsp:cNvSpPr/>
      </dsp:nvSpPr>
      <dsp:spPr>
        <a:xfrm>
          <a:off x="0" y="807426"/>
          <a:ext cx="7715304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060410-5999-4A71-B3D6-D81AC5B96A8D}">
      <dsp:nvSpPr>
        <dsp:cNvPr id="0" name=""/>
        <dsp:cNvSpPr/>
      </dsp:nvSpPr>
      <dsp:spPr>
        <a:xfrm>
          <a:off x="385765" y="46569"/>
          <a:ext cx="5400712" cy="104129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err="1" smtClean="0">
              <a:solidFill>
                <a:schemeClr val="tx1"/>
              </a:solidFill>
            </a:rPr>
            <a:t>Перераспределительная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85765" y="46569"/>
        <a:ext cx="5400712" cy="1041296"/>
      </dsp:txXfrm>
    </dsp:sp>
    <dsp:sp modelId="{BE52987D-7F3B-4A4A-B8ED-9617CD9F200C}">
      <dsp:nvSpPr>
        <dsp:cNvPr id="0" name=""/>
        <dsp:cNvSpPr/>
      </dsp:nvSpPr>
      <dsp:spPr>
        <a:xfrm>
          <a:off x="0" y="2058348"/>
          <a:ext cx="7715304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915447"/>
              <a:satOff val="-16269"/>
              <a:lumOff val="52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A0448E-246E-4647-8A70-2F3E933C2195}">
      <dsp:nvSpPr>
        <dsp:cNvPr id="0" name=""/>
        <dsp:cNvSpPr/>
      </dsp:nvSpPr>
      <dsp:spPr>
        <a:xfrm>
          <a:off x="385765" y="1388826"/>
          <a:ext cx="5400712" cy="949962"/>
        </a:xfrm>
        <a:prstGeom prst="roundRect">
          <a:avLst/>
        </a:prstGeom>
        <a:solidFill>
          <a:schemeClr val="accent2">
            <a:hueOff val="915447"/>
            <a:satOff val="-16269"/>
            <a:lumOff val="52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Создания кредитных орудий  обращения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85765" y="1388826"/>
        <a:ext cx="5400712" cy="949962"/>
      </dsp:txXfrm>
    </dsp:sp>
    <dsp:sp modelId="{648A871E-B5FD-4162-99E3-A0668C071080}">
      <dsp:nvSpPr>
        <dsp:cNvPr id="0" name=""/>
        <dsp:cNvSpPr/>
      </dsp:nvSpPr>
      <dsp:spPr>
        <a:xfrm>
          <a:off x="0" y="3294188"/>
          <a:ext cx="7715304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1830893"/>
              <a:satOff val="-32539"/>
              <a:lumOff val="104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80E745-09D4-47B2-A34A-86551B0D7956}">
      <dsp:nvSpPr>
        <dsp:cNvPr id="0" name=""/>
        <dsp:cNvSpPr/>
      </dsp:nvSpPr>
      <dsp:spPr>
        <a:xfrm>
          <a:off x="385765" y="2639748"/>
          <a:ext cx="5400712" cy="934880"/>
        </a:xfrm>
        <a:prstGeom prst="roundRect">
          <a:avLst/>
        </a:prstGeom>
        <a:solidFill>
          <a:schemeClr val="accent2">
            <a:hueOff val="1830893"/>
            <a:satOff val="-32539"/>
            <a:lumOff val="104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Воспроизводственная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85765" y="2639748"/>
        <a:ext cx="5400712" cy="934880"/>
      </dsp:txXfrm>
    </dsp:sp>
    <dsp:sp modelId="{DC9E9758-CF6D-46F8-B473-DDC6B15C0739}">
      <dsp:nvSpPr>
        <dsp:cNvPr id="0" name=""/>
        <dsp:cNvSpPr/>
      </dsp:nvSpPr>
      <dsp:spPr>
        <a:xfrm>
          <a:off x="0" y="4618166"/>
          <a:ext cx="7715304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2746340"/>
              <a:satOff val="-48808"/>
              <a:lumOff val="15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EFC4BE-3412-4033-ACD9-CDE3C87BA150}">
      <dsp:nvSpPr>
        <dsp:cNvPr id="0" name=""/>
        <dsp:cNvSpPr/>
      </dsp:nvSpPr>
      <dsp:spPr>
        <a:xfrm>
          <a:off x="385765" y="3875588"/>
          <a:ext cx="5400712" cy="1023017"/>
        </a:xfrm>
        <a:prstGeom prst="roundRect">
          <a:avLst/>
        </a:prstGeom>
        <a:solidFill>
          <a:schemeClr val="accent2">
            <a:hueOff val="2746340"/>
            <a:satOff val="-48808"/>
            <a:lumOff val="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4134" tIns="0" rIns="204134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tx1"/>
              </a:solidFill>
            </a:rPr>
            <a:t>Стимулирующая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385765" y="3875588"/>
        <a:ext cx="5400712" cy="102301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A05CDC-952B-4148-AA50-5B39C1508B7C}">
      <dsp:nvSpPr>
        <dsp:cNvPr id="0" name=""/>
        <dsp:cNvSpPr/>
      </dsp:nvSpPr>
      <dsp:spPr>
        <a:xfrm>
          <a:off x="1161" y="1433293"/>
          <a:ext cx="1999399" cy="119741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</a:rPr>
            <a:t>Сумма</a:t>
          </a:r>
          <a:r>
            <a:rPr lang="ru-RU" sz="2600" b="1" kern="1200" baseline="0" dirty="0" smtClean="0">
              <a:solidFill>
                <a:schemeClr val="tx1"/>
              </a:solidFill>
            </a:rPr>
            <a:t> займа</a:t>
          </a:r>
          <a:endParaRPr lang="ru-RU" sz="2600" b="1" kern="1200" dirty="0">
            <a:solidFill>
              <a:schemeClr val="tx1"/>
            </a:solidFill>
          </a:endParaRPr>
        </a:p>
      </dsp:txBody>
      <dsp:txXfrm>
        <a:off x="1161" y="1433293"/>
        <a:ext cx="1999399" cy="1197413"/>
      </dsp:txXfrm>
    </dsp:sp>
    <dsp:sp modelId="{F767E308-792E-45E0-BA4B-DB453FABDCFD}">
      <dsp:nvSpPr>
        <dsp:cNvPr id="0" name=""/>
        <dsp:cNvSpPr/>
      </dsp:nvSpPr>
      <dsp:spPr>
        <a:xfrm>
          <a:off x="2157096" y="1869006"/>
          <a:ext cx="331855" cy="3259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2157096" y="1869006"/>
        <a:ext cx="331855" cy="325986"/>
      </dsp:txXfrm>
    </dsp:sp>
    <dsp:sp modelId="{71100B36-3581-4E13-953A-4EC4E7E1B725}">
      <dsp:nvSpPr>
        <dsp:cNvPr id="0" name=""/>
        <dsp:cNvSpPr/>
      </dsp:nvSpPr>
      <dsp:spPr>
        <a:xfrm>
          <a:off x="2626703" y="1433293"/>
          <a:ext cx="2135178" cy="1197413"/>
        </a:xfrm>
        <a:prstGeom prst="roundRect">
          <a:avLst>
            <a:gd name="adj" fmla="val 10000"/>
          </a:avLst>
        </a:prstGeom>
        <a:solidFill>
          <a:schemeClr val="accent2">
            <a:hueOff val="1373170"/>
            <a:satOff val="-24404"/>
            <a:lumOff val="78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</a:rPr>
            <a:t>Срок займа</a:t>
          </a:r>
          <a:endParaRPr lang="ru-RU" sz="2600" b="1" kern="1200" dirty="0">
            <a:solidFill>
              <a:schemeClr val="tx1"/>
            </a:solidFill>
          </a:endParaRPr>
        </a:p>
      </dsp:txBody>
      <dsp:txXfrm>
        <a:off x="2626703" y="1433293"/>
        <a:ext cx="2135178" cy="1197413"/>
      </dsp:txXfrm>
    </dsp:sp>
    <dsp:sp modelId="{D10F0E15-FB7E-450E-94CC-7AAC2C059920}">
      <dsp:nvSpPr>
        <dsp:cNvPr id="0" name=""/>
        <dsp:cNvSpPr/>
      </dsp:nvSpPr>
      <dsp:spPr>
        <a:xfrm>
          <a:off x="4918418" y="1869010"/>
          <a:ext cx="331855" cy="3259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746340"/>
            <a:satOff val="-48808"/>
            <a:lumOff val="15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>
        <a:off x="4918418" y="1869010"/>
        <a:ext cx="331855" cy="325978"/>
      </dsp:txXfrm>
    </dsp:sp>
    <dsp:sp modelId="{7A87CBB7-8A55-4BED-AD08-CFFDB544802F}">
      <dsp:nvSpPr>
        <dsp:cNvPr id="0" name=""/>
        <dsp:cNvSpPr/>
      </dsp:nvSpPr>
      <dsp:spPr>
        <a:xfrm>
          <a:off x="5388025" y="1424525"/>
          <a:ext cx="2040364" cy="1214948"/>
        </a:xfrm>
        <a:prstGeom prst="roundRect">
          <a:avLst>
            <a:gd name="adj" fmla="val 10000"/>
          </a:avLst>
        </a:prstGeom>
        <a:solidFill>
          <a:schemeClr val="accent2">
            <a:hueOff val="2746340"/>
            <a:satOff val="-48808"/>
            <a:lumOff val="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solidFill>
                <a:schemeClr val="tx1"/>
              </a:solidFill>
            </a:rPr>
            <a:t>Размер процентов</a:t>
          </a:r>
          <a:endParaRPr lang="ru-RU" sz="2500" b="1" kern="1200" dirty="0">
            <a:solidFill>
              <a:schemeClr val="tx1"/>
            </a:solidFill>
          </a:endParaRPr>
        </a:p>
      </dsp:txBody>
      <dsp:txXfrm>
        <a:off x="5388025" y="1424525"/>
        <a:ext cx="2040364" cy="1214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0CC0B28-D5D7-400B-9F62-E8EE0A7E925F}" type="datetimeFigureOut">
              <a:rPr lang="ru-RU" smtClean="0"/>
              <a:pPr/>
              <a:t>23.03.2014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0566176-0900-4066-8BAE-0560029088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rant.ru/" TargetMode="External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grandars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784976" cy="175432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latin typeface="+mn-lt"/>
              </a:rPr>
              <a:t>Федеральное государственное образовательное бюджетное учреждение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latin typeface="+mn-lt"/>
              </a:rPr>
              <a:t>высшего профессионального образования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latin typeface="+mn-lt"/>
              </a:rPr>
              <a:t>«Финансовый университет при Правительстве Российской Федерации»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latin typeface="+mn-lt"/>
              </a:rPr>
              <a:t>(</a:t>
            </a:r>
            <a:r>
              <a:rPr lang="ru-RU" b="1" dirty="0" err="1">
                <a:ln w="11430"/>
                <a:latin typeface="+mn-lt"/>
              </a:rPr>
              <a:t>Финуниверситет</a:t>
            </a:r>
            <a:r>
              <a:rPr lang="ru-RU" b="1" dirty="0">
                <a:ln w="11430"/>
                <a:latin typeface="+mn-lt"/>
              </a:rPr>
              <a:t>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latin typeface="+mn-lt"/>
              </a:rPr>
              <a:t>Тульский филиал </a:t>
            </a:r>
            <a:r>
              <a:rPr lang="ru-RU" b="1" dirty="0" err="1">
                <a:ln w="11430"/>
                <a:latin typeface="+mn-lt"/>
              </a:rPr>
              <a:t>Финуниверситета</a:t>
            </a:r>
            <a:r>
              <a:rPr lang="ru-RU" b="1" dirty="0">
                <a:ln w="11430"/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latin typeface="+mn-lt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15034" y="2000240"/>
            <a:ext cx="5304977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Кредит, </a:t>
            </a:r>
            <a:r>
              <a:rPr lang="ru-RU" sz="4000" b="1" i="1" u="sng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займ</a:t>
            </a:r>
            <a:r>
              <a:rPr lang="ru-RU" sz="40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ссуда.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u="sng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Их соотношение</a:t>
            </a:r>
            <a:endParaRPr lang="ru-RU" sz="4000" b="1" i="1" u="sng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75448" y="5000636"/>
            <a:ext cx="4968552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latin typeface="+mn-lt"/>
              </a:rPr>
              <a:t>Подготовили: студенты </a:t>
            </a:r>
            <a:r>
              <a:rPr lang="ru-RU" sz="2000" b="1" dirty="0">
                <a:ln w="11430"/>
                <a:latin typeface="+mn-lt"/>
              </a:rPr>
              <a:t>3 курса БМ (ФМ)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latin typeface="+mn-lt"/>
              </a:rPr>
              <a:t>Аксенова </a:t>
            </a:r>
            <a:r>
              <a:rPr lang="ru-RU" sz="2000" b="1" dirty="0" smtClean="0">
                <a:ln w="11430"/>
                <a:latin typeface="+mn-lt"/>
              </a:rPr>
              <a:t>Д.Г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ln w="11430"/>
              </a:rPr>
              <a:t>Гвоздева А.С. </a:t>
            </a:r>
            <a:endParaRPr lang="ru-RU" sz="2000" b="1" dirty="0">
              <a:ln w="11430"/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1500166" y="142852"/>
            <a:ext cx="647651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Соотношение понятий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«ссуда», «заем», «кредит»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428596" y="2071677"/>
          <a:ext cx="8143932" cy="2500331"/>
        </p:xfrm>
        <a:graphic>
          <a:graphicData uri="http://schemas.openxmlformats.org/drawingml/2006/table">
            <a:tbl>
              <a:tblPr/>
              <a:tblGrid>
                <a:gridCol w="2035983"/>
                <a:gridCol w="2035983"/>
                <a:gridCol w="2035983"/>
                <a:gridCol w="2035983"/>
              </a:tblGrid>
              <a:tr h="72029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БАНКОВСКИЙ КРЕДИТ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294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Банковская ссуда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Verdana"/>
                          <a:ea typeface="Calibri"/>
                          <a:cs typeface="Times New Roman"/>
                        </a:rPr>
                        <a:t>Учет векселей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Кредитование посредством покупки ценных бумаг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202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Овердрафт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Заем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28575" marR="28575" marT="28575" marB="2857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>
                        <a:latin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100" dirty="0">
                        <a:latin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34" name="Прямая соединительная линия 33"/>
          <p:cNvCxnSpPr/>
          <p:nvPr/>
        </p:nvCxnSpPr>
        <p:spPr>
          <a:xfrm rot="5400000">
            <a:off x="2964645" y="3679033"/>
            <a:ext cx="178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5322099" y="3679033"/>
            <a:ext cx="17859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28596" y="3429000"/>
            <a:ext cx="814393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1857356" y="4000504"/>
            <a:ext cx="11430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642910" y="4857760"/>
            <a:ext cx="7858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 smtClean="0">
                <a:solidFill>
                  <a:srgbClr val="0070C0"/>
                </a:solidFill>
              </a:rPr>
              <a:t>Таким образом, банковский кредит в терминологии словаря Макмиллана, является более общим понятием, в которое включаются банковская ссуда, в том числе и в виде займа</a:t>
            </a:r>
            <a:endParaRPr lang="ru-RU" sz="2400" b="1" i="1" u="sng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24308" y="332656"/>
            <a:ext cx="589539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Список литературы</a:t>
            </a:r>
          </a:p>
        </p:txBody>
      </p:sp>
      <p:pic>
        <p:nvPicPr>
          <p:cNvPr id="3" name="Picture 5" descr="HH00546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292600"/>
            <a:ext cx="20415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2536732"/>
            <a:ext cx="85725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357298"/>
            <a:ext cx="80724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/>
              <a:t> </a:t>
            </a:r>
            <a:r>
              <a:rPr lang="ru-RU" b="1" i="1" u="sng" dirty="0" smtClean="0"/>
              <a:t>1. </a:t>
            </a:r>
            <a:r>
              <a:rPr lang="ru-RU" dirty="0" smtClean="0"/>
              <a:t>Банковское </a:t>
            </a:r>
            <a:r>
              <a:rPr lang="ru-RU" dirty="0" smtClean="0"/>
              <a:t>дело. Учебник . / Под ред. О.И. Лаврушина.  М., 1998. С.221-225.</a:t>
            </a:r>
            <a:br>
              <a:rPr lang="ru-RU" dirty="0" smtClean="0"/>
            </a:br>
            <a:r>
              <a:rPr lang="ru-RU" dirty="0" smtClean="0"/>
              <a:t>Банковское дело. Учебник. / Под ред. В.И. Колесникова, Л.П </a:t>
            </a:r>
            <a:r>
              <a:rPr lang="ru-RU" dirty="0" err="1" smtClean="0"/>
              <a:t>Кроливецкой</a:t>
            </a:r>
            <a:r>
              <a:rPr lang="ru-RU" dirty="0" smtClean="0"/>
              <a:t>. – М.,1996. С.215-215.</a:t>
            </a:r>
            <a:br>
              <a:rPr lang="ru-RU" dirty="0" smtClean="0"/>
            </a:br>
            <a:r>
              <a:rPr lang="ru-RU" dirty="0" err="1" smtClean="0"/>
              <a:t>ОльшаныйА.И</a:t>
            </a:r>
            <a:r>
              <a:rPr lang="ru-RU" dirty="0" smtClean="0"/>
              <a:t>. Банковское кредитование: российский и зарубежный опыт. М., 1997. С.21-34</a:t>
            </a:r>
            <a:r>
              <a:rPr lang="ru-RU" dirty="0" smtClean="0"/>
              <a:t>.</a:t>
            </a:r>
          </a:p>
          <a:p>
            <a:r>
              <a:rPr lang="ru-RU" b="1" i="1" u="sng" dirty="0" smtClean="0"/>
              <a:t>2. </a:t>
            </a:r>
            <a:r>
              <a:rPr lang="ru-RU" dirty="0" smtClean="0"/>
              <a:t>Информационно </a:t>
            </a:r>
            <a:r>
              <a:rPr lang="ru-RU" dirty="0" smtClean="0"/>
              <a:t>– правовой портал [ </a:t>
            </a:r>
            <a:r>
              <a:rPr lang="ru-RU" dirty="0" err="1" smtClean="0"/>
              <a:t>электр</a:t>
            </a:r>
            <a:r>
              <a:rPr lang="ru-RU" dirty="0" smtClean="0"/>
              <a:t>. </a:t>
            </a:r>
            <a:r>
              <a:rPr lang="ru-RU" dirty="0" err="1" smtClean="0"/>
              <a:t>рес</a:t>
            </a:r>
            <a:r>
              <a:rPr lang="ru-RU" dirty="0" smtClean="0"/>
              <a:t>.] : </a:t>
            </a:r>
            <a:r>
              <a:rPr lang="ru-RU" u="sng" dirty="0" smtClean="0">
                <a:solidFill>
                  <a:srgbClr val="0070C0"/>
                </a:solidFill>
                <a:hlinkClick r:id="rId3"/>
              </a:rPr>
              <a:t>http://www.garant.ru/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b="1" i="1" u="sng" dirty="0" smtClean="0"/>
              <a:t>3. </a:t>
            </a:r>
            <a:r>
              <a:rPr lang="ru-RU" dirty="0" smtClean="0"/>
              <a:t>Энциклопедия экономиста [</a:t>
            </a:r>
            <a:r>
              <a:rPr lang="ru-RU" dirty="0" err="1" smtClean="0"/>
              <a:t>электр</a:t>
            </a:r>
            <a:r>
              <a:rPr lang="ru-RU" dirty="0" smtClean="0"/>
              <a:t>. </a:t>
            </a:r>
            <a:r>
              <a:rPr lang="ru-RU" dirty="0" err="1" smtClean="0"/>
              <a:t>рес</a:t>
            </a:r>
            <a:r>
              <a:rPr lang="ru-RU" dirty="0" smtClean="0"/>
              <a:t>.]: </a:t>
            </a:r>
            <a:r>
              <a:rPr lang="en-US" u="sng" dirty="0" smtClean="0">
                <a:hlinkClick r:id="rId4"/>
              </a:rPr>
              <a:t>http</a:t>
            </a:r>
            <a:r>
              <a:rPr lang="ru-RU" u="sng" dirty="0" smtClean="0">
                <a:hlinkClick r:id="rId4"/>
              </a:rPr>
              <a:t>://</a:t>
            </a:r>
            <a:r>
              <a:rPr lang="ru-RU" u="sng" dirty="0" err="1" smtClean="0">
                <a:hlinkClick r:id="rId4"/>
              </a:rPr>
              <a:t>www.grandars.ru</a:t>
            </a:r>
            <a:r>
              <a:rPr lang="ru-RU" u="sng" dirty="0" smtClean="0">
                <a:hlinkClick r:id="rId4"/>
              </a:rPr>
              <a:t>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19846" y="116632"/>
            <a:ext cx="170431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План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4375" y="1039813"/>
            <a:ext cx="7905750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>
                <a:latin typeface="+mn-lt"/>
              </a:rPr>
              <a:t>Понятие </a:t>
            </a:r>
            <a:r>
              <a:rPr lang="ru-RU" sz="2400" b="1" dirty="0" smtClean="0">
                <a:latin typeface="+mn-lt"/>
              </a:rPr>
              <a:t>«кредит» и его сущность.</a:t>
            </a:r>
            <a:endParaRPr lang="ru-RU" sz="2400" b="1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>
                <a:latin typeface="+mn-lt"/>
              </a:rPr>
              <a:t>Функции кредита.</a:t>
            </a:r>
            <a:endParaRPr lang="ru-RU" sz="2400" b="1" dirty="0" smtClean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/>
              <a:t>Роль кредита.</a:t>
            </a:r>
            <a:endParaRPr lang="ru-RU" sz="2400" b="1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>
                <a:latin typeface="+mn-lt"/>
              </a:rPr>
              <a:t>Понятие «заем».</a:t>
            </a:r>
            <a:endParaRPr lang="ru-RU" sz="2400" b="1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>
                <a:latin typeface="+mn-lt"/>
              </a:rPr>
              <a:t>Виды займов.</a:t>
            </a:r>
            <a:endParaRPr lang="ru-RU" sz="2400" b="1" dirty="0" smtClean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/>
              <a:t>Условия договора займа.</a:t>
            </a:r>
            <a:endParaRPr lang="ru-RU" sz="2400" b="1" dirty="0" smtClean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/>
              <a:t>Понятие «ссуда» и ее виды.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 smtClean="0">
                <a:latin typeface="+mn-lt"/>
              </a:rPr>
              <a:t>Соотношение понятий «кредит», «</a:t>
            </a:r>
            <a:r>
              <a:rPr lang="ru-RU" sz="2400" b="1" dirty="0" err="1" smtClean="0">
                <a:latin typeface="+mn-lt"/>
              </a:rPr>
              <a:t>займ</a:t>
            </a:r>
            <a:r>
              <a:rPr lang="ru-RU" sz="2400" b="1" dirty="0" smtClean="0">
                <a:latin typeface="+mn-lt"/>
              </a:rPr>
              <a:t>» и «ссуда»</a:t>
            </a:r>
            <a:endParaRPr lang="ru-RU" sz="2400" b="1" dirty="0" smtClean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latin typeface="+mn-lt"/>
              </a:rPr>
              <a:t>Список </a:t>
            </a:r>
            <a:r>
              <a:rPr lang="ru-RU" sz="2400" b="1" dirty="0">
                <a:latin typeface="+mn-lt"/>
              </a:rPr>
              <a:t>литературы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>
          <a:xfrm>
            <a:off x="500034" y="1928802"/>
            <a:ext cx="8207375" cy="4752975"/>
          </a:xfrm>
          <a:prstGeom prst="rect">
            <a:avLst/>
          </a:prstGeom>
        </p:spPr>
        <p:txBody>
          <a:bodyPr/>
          <a:lstStyle/>
          <a:p>
            <a:pPr marL="320040" indent="-320040" algn="just">
              <a:lnSpc>
                <a:spcPct val="90000"/>
              </a:lnSpc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kumimoji="0" lang="ru-RU" sz="28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Times New Roman" pitchFamily="18" charset="0"/>
              </a:rPr>
              <a:t>Кредит </a:t>
            </a:r>
            <a:r>
              <a:rPr lang="ru-RU" sz="2800" b="1" i="1" u="sng" dirty="0" smtClean="0">
                <a:solidFill>
                  <a:srgbClr val="0070C0"/>
                </a:solidFill>
              </a:rPr>
              <a:t>или кредитные отношения </a:t>
            </a:r>
            <a:r>
              <a:rPr lang="ru-RU" sz="2800" dirty="0" smtClean="0"/>
              <a:t>—</a:t>
            </a:r>
            <a:r>
              <a:rPr lang="ru-RU" sz="2000" dirty="0" smtClean="0"/>
              <a:t>общественные отношения, возникающие между субъектами экономических отношений по поводу движения стоимости. Кредитные отношения могут выражаться в разных формах кредита (коммерческий кредит, банковский кредит и др.), займе, лизинге, факторинге и т. д.</a:t>
            </a:r>
          </a:p>
          <a:p>
            <a:pPr marL="320040" indent="-320040" algn="just">
              <a:lnSpc>
                <a:spcPct val="90000"/>
              </a:lnSpc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2000" dirty="0" smtClean="0"/>
          </a:p>
          <a:p>
            <a:pPr marL="320040" indent="-320040" algn="ctr">
              <a:lnSpc>
                <a:spcPct val="90000"/>
              </a:lnSpc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ru-RU" sz="2800" b="1" i="1" u="sng" dirty="0" smtClean="0">
                <a:solidFill>
                  <a:srgbClr val="0070C0"/>
                </a:solidFill>
              </a:rPr>
              <a:t>Сущность кредита</a:t>
            </a:r>
          </a:p>
          <a:p>
            <a:pPr marL="320040" indent="-320040" algn="just">
              <a:lnSpc>
                <a:spcPct val="90000"/>
              </a:lnSpc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r>
              <a:rPr lang="ru-RU" sz="2000" dirty="0" smtClean="0"/>
              <a:t>      Возникновение кредита как особой формы стоимостных отношений происходит тогда, когда стоимость, высвободившаяся у одного экономического субъекта, какое-то время не вступает в новый воспроизводственный цикл. Благодаря кредиту она переходит от субъекта, не использующего её (кредитор), к другому субъекту, испытывающему потребность в дополнительных средствах (заёмщик).</a:t>
            </a:r>
          </a:p>
          <a:p>
            <a:pPr marL="320040" indent="-320040" algn="just">
              <a:lnSpc>
                <a:spcPct val="90000"/>
              </a:lnSpc>
              <a:spcBef>
                <a:spcPts val="700"/>
              </a:spcBef>
              <a:buClr>
                <a:schemeClr val="accent2"/>
              </a:buClr>
              <a:buSzPct val="60000"/>
              <a:defRPr/>
            </a:pPr>
            <a:endParaRPr lang="ru-RU" sz="2000" dirty="0" smtClean="0"/>
          </a:p>
          <a:p>
            <a:pPr marL="320040" marR="0" lvl="0" indent="-320040" algn="just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80406" y="116632"/>
            <a:ext cx="9504846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Понятие «кредит» и его сущность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20398" y="116632"/>
            <a:ext cx="550323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Функции кредита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16" name="Схема 15"/>
          <p:cNvGraphicFramePr/>
          <p:nvPr/>
        </p:nvGraphicFramePr>
        <p:xfrm>
          <a:off x="857224" y="1285860"/>
          <a:ext cx="7715304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60962" y="116632"/>
            <a:ext cx="422211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Роль кредита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282" y="1500174"/>
            <a:ext cx="857256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Роль кредита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важна для пополнения оборотных средств, потребность в которых у каждого предприятия не стабильна, меняется в зависимости от условий работы: рыночных, природных, климатических, политических и др.</a:t>
            </a:r>
            <a:endParaRPr kumimoji="0" lang="ru-RU" sz="2800" b="1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Роль кредита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велика для воспроизводства основных фондов. Используя кредит, предприятие может совершенствовать, увеличивать производство значительно быстрее, чем при его отсутствии.</a:t>
            </a:r>
            <a:endParaRPr kumimoji="0" lang="ru-RU" sz="2800" b="1" u="none" strike="noStrike" cap="none" normalizeH="0" baseline="0" dirty="0" smtClean="0">
              <a:ln>
                <a:noFill/>
              </a:ln>
              <a:effectLst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Важна роль кредита </a:t>
            </a:r>
            <a:r>
              <a:rPr kumimoji="0" lang="ru-RU" b="1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в регулировании ликвидности банковской системы, а также в создании эффективного механизма финансирования государственных расходов.</a:t>
            </a:r>
            <a:endParaRPr kumimoji="0" lang="ru-RU" sz="4000" b="1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pic>
        <p:nvPicPr>
          <p:cNvPr id="1026" name="Picture 2" descr="C:\Users\Мелкий\Desktop\12626_tim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4286232"/>
            <a:ext cx="3429024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96266" y="116632"/>
            <a:ext cx="455156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Понятие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«заем»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57158" y="1643050"/>
            <a:ext cx="828680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Заём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— вид обязательственных отношений,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договор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Arial" pitchFamily="34" charset="0"/>
              </a:rPr>
              <a:t>, в силу которого одна сторона (Заимодавец) передаёт в собственность другой стороне (Заемщику) деньги или другие вещи, определённые родовыми признаками (например: числом, весом, мерой), а заёмщик обязуется возвратить заимодавцу такую же сумму денег (сумму займа) или равное количество других полученных им вещей того же рода и качества.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4" name="Picture 3" descr="C:\Users\Мелкий\Desktop\15e895261efbe2ea6515d1a6d29eec750578f0be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3500438"/>
            <a:ext cx="4357718" cy="2905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73345" y="116632"/>
            <a:ext cx="4397359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Виды  займов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Rectangle 40"/>
          <p:cNvSpPr txBox="1">
            <a:spLocks noChangeArrowheads="1"/>
          </p:cNvSpPr>
          <p:nvPr/>
        </p:nvSpPr>
        <p:spPr>
          <a:xfrm>
            <a:off x="571472" y="1428736"/>
            <a:ext cx="8207375" cy="4292600"/>
          </a:xfrm>
          <a:prstGeom prst="rect">
            <a:avLst/>
          </a:prstGeom>
        </p:spPr>
        <p:txBody>
          <a:bodyPr/>
          <a:lstStyle/>
          <a:p>
            <a:pPr lvl="0">
              <a:buFont typeface="Wingdings" pitchFamily="2" charset="2"/>
              <a:buChar char="q"/>
            </a:pPr>
            <a:r>
              <a:rPr lang="ru-RU" sz="2000" i="1" dirty="0" smtClean="0"/>
              <a:t>   </a:t>
            </a:r>
            <a:r>
              <a:rPr lang="ru-RU" sz="2000" b="1" i="1" u="sng" dirty="0" smtClean="0">
                <a:solidFill>
                  <a:srgbClr val="0070C0"/>
                </a:solidFill>
              </a:rPr>
              <a:t> целевой</a:t>
            </a:r>
            <a:r>
              <a:rPr lang="ru-RU" sz="2000" dirty="0" smtClean="0"/>
              <a:t> — если договор займа заключается с условием использования заёмщиком полученных средств на определённые цели.</a:t>
            </a:r>
          </a:p>
          <a:p>
            <a:pPr lvl="0"/>
            <a:endParaRPr lang="ru-RU" sz="2000" dirty="0" smtClean="0"/>
          </a:p>
          <a:p>
            <a:pPr lvl="0">
              <a:buFont typeface="Wingdings" pitchFamily="2" charset="2"/>
              <a:buChar char="q"/>
            </a:pPr>
            <a:r>
              <a:rPr lang="ru-RU" sz="2000" i="1" dirty="0" smtClean="0"/>
              <a:t>    </a:t>
            </a:r>
            <a:r>
              <a:rPr lang="ru-RU" sz="2000" b="1" u="sng" dirty="0" smtClean="0">
                <a:solidFill>
                  <a:srgbClr val="0070C0"/>
                </a:solidFill>
              </a:rPr>
              <a:t>государственный </a:t>
            </a:r>
            <a:r>
              <a:rPr lang="ru-RU" sz="2000" dirty="0" smtClean="0"/>
              <a:t>по договору государственного займа заёмщиком выступает РФ, а заимодавцем — гражданин или юридическое лицо.</a:t>
            </a:r>
          </a:p>
          <a:p>
            <a:pPr lvl="0"/>
            <a:endParaRPr lang="ru-RU" sz="2000" dirty="0" smtClean="0"/>
          </a:p>
          <a:p>
            <a:pPr lvl="0">
              <a:buFont typeface="Wingdings" pitchFamily="2" charset="2"/>
              <a:buChar char="q"/>
            </a:pPr>
            <a:r>
              <a:rPr lang="ru-RU" sz="2000" i="1" dirty="0" smtClean="0"/>
              <a:t>    </a:t>
            </a:r>
            <a:r>
              <a:rPr lang="ru-RU" sz="2000" b="1" i="1" u="sng" dirty="0" smtClean="0">
                <a:solidFill>
                  <a:srgbClr val="0070C0"/>
                </a:solidFill>
              </a:rPr>
              <a:t>не целевой</a:t>
            </a:r>
            <a:r>
              <a:rPr lang="ru-RU" sz="2000" dirty="0" smtClean="0"/>
              <a:t> по договору займа без ограничения использования заемных средств заемщиком. Как правило, такие займы дороже, чем целевые.</a:t>
            </a:r>
          </a:p>
          <a:p>
            <a:pPr marL="320040" marR="0" lvl="0" indent="-32004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q"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Мелкий\Desktop\Statiy8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071942"/>
            <a:ext cx="4087813" cy="2547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772498" y="116632"/>
            <a:ext cx="75990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Условия договора займа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571472" y="142852"/>
          <a:ext cx="74295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 descr="C:\Users\Мелкий\Desktop\kredit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3429000"/>
            <a:ext cx="4357718" cy="2901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6969" y="116632"/>
            <a:ext cx="8030147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Понятие «ссуда» и виды ссуд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44" y="1335134"/>
            <a:ext cx="9001156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Arial" pitchFamily="34" charset="0"/>
              </a:rPr>
              <a:t>          </a:t>
            </a: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Arial" pitchFamily="34" charset="0"/>
              </a:rPr>
              <a:t>Ссуда 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Calibri" pitchFamily="34" charset="0"/>
                <a:cs typeface="Arial" pitchFamily="34" charset="0"/>
              </a:rPr>
              <a:t>— передача денег, вещей  и другого имущества ссудодателем ссудополучателю по договору займа или по договору безвозмездного пользования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solidFill>
                <a:srgbClr val="000000"/>
              </a:solidFill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Calibri" pitchFamily="34" charset="0"/>
                <a:cs typeface="Arial" pitchFamily="34" charset="0"/>
              </a:rPr>
              <a:t>Виды ссуд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ea typeface="Calibri" pitchFamily="34" charset="0"/>
              <a:cs typeface="Arial" pitchFamily="34" charset="0"/>
            </a:endParaRP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b="1" dirty="0" smtClean="0"/>
              <a:t>   </a:t>
            </a:r>
            <a:r>
              <a:rPr lang="ru-RU" sz="2000" dirty="0" smtClean="0"/>
              <a:t>Онкольные ссуды;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000" dirty="0" smtClean="0"/>
              <a:t>   Краткосрочные ссуды;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000" dirty="0" smtClean="0"/>
              <a:t>   Среднесрочные ссуды;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2000" dirty="0" smtClean="0"/>
              <a:t>    Долгосрочные ссуды</a:t>
            </a:r>
            <a:r>
              <a:rPr lang="ru-RU" dirty="0" smtClean="0"/>
              <a:t>,.</a:t>
            </a:r>
            <a:endParaRPr lang="ru-RU" b="1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endParaRPr kumimoji="0" lang="ru-RU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0" b="1" u="sng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4" name="Picture 3" descr="C:\Users\Мелкий\Desktop\134704_64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3643314"/>
            <a:ext cx="2762248" cy="27622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471</TotalTime>
  <Words>193</Words>
  <Application>Microsoft Office PowerPoint</Application>
  <PresentationFormat>Экран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Обычная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Мелкий</dc:creator>
  <cp:lastModifiedBy>Мелкий</cp:lastModifiedBy>
  <cp:revision>43</cp:revision>
  <dcterms:created xsi:type="dcterms:W3CDTF">2013-10-18T16:01:56Z</dcterms:created>
  <dcterms:modified xsi:type="dcterms:W3CDTF">2014-03-22T21:45:40Z</dcterms:modified>
</cp:coreProperties>
</file>