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84" r:id="rId3"/>
    <p:sldId id="269" r:id="rId4"/>
    <p:sldId id="264" r:id="rId5"/>
    <p:sldId id="263" r:id="rId6"/>
    <p:sldId id="265" r:id="rId7"/>
    <p:sldId id="266" r:id="rId8"/>
    <p:sldId id="267" r:id="rId9"/>
    <p:sldId id="268" r:id="rId10"/>
    <p:sldId id="272" r:id="rId11"/>
    <p:sldId id="271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>
      <p:cViewPr varScale="1">
        <p:scale>
          <a:sx n="104" d="100"/>
          <a:sy n="104" d="100"/>
        </p:scale>
        <p:origin x="-18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0.xml"/><Relationship Id="rId18" Type="http://schemas.openxmlformats.org/officeDocument/2006/relationships/slide" Target="slide18.xml"/><Relationship Id="rId3" Type="http://schemas.openxmlformats.org/officeDocument/2006/relationships/slide" Target="slide3.xml"/><Relationship Id="rId7" Type="http://schemas.openxmlformats.org/officeDocument/2006/relationships/slide" Target="slide9.xml"/><Relationship Id="rId12" Type="http://schemas.openxmlformats.org/officeDocument/2006/relationships/slide" Target="slide13.xml"/><Relationship Id="rId17" Type="http://schemas.openxmlformats.org/officeDocument/2006/relationships/slide" Target="slide17.xml"/><Relationship Id="rId2" Type="http://schemas.openxmlformats.org/officeDocument/2006/relationships/slide" Target="slide21.xml"/><Relationship Id="rId16" Type="http://schemas.openxmlformats.org/officeDocument/2006/relationships/slide" Target="slide16.xml"/><Relationship Id="rId20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11.xml"/><Relationship Id="rId1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71670" y="571480"/>
            <a:ext cx="58579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OST type B" pitchFamily="2" charset="0"/>
              </a:rPr>
              <a:t>Файловые системы</a:t>
            </a:r>
            <a:endParaRPr lang="ru-RU" sz="7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GOST type B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3438" y="5286388"/>
            <a:ext cx="43577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OST type B" pitchFamily="2" charset="0"/>
              </a:rPr>
              <a:t>Выполнила 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OST type B" pitchFamily="2" charset="0"/>
              </a:rPr>
              <a:t>студентка группы 2АС</a:t>
            </a:r>
          </a:p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OST type B" pitchFamily="2" charset="0"/>
              </a:rPr>
              <a:t>Зайнеева Диана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OST type B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28596" y="357166"/>
            <a:ext cx="821537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"/>
              </a:rPr>
              <a:t>NTFS 5.0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2000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используется новая версия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NTFS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файловая система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NTFS 5.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При установке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2000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все существующие разделы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NTFS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автоматически обновляются до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NTFS 5.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Если на компьютере также используется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NT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мультизагрузка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),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то необходимо установить пакет обновления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Service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Pack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4 (SP4)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или последующий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чтобы эта система могла работать с разделами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NTFS 5.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В процессе обновления изменяется версия драйвера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/>
              </a:rPr>
              <a:t>NTFS.SYS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246b1c2f69ea5a450d02275cd0d5c021_full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3429000"/>
            <a:ext cx="4762500" cy="3429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Управляющая кнопка: в начало 4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166ca_6bb8a538_XL.jpe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3214686"/>
            <a:ext cx="2998144" cy="364331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928662" y="214290"/>
            <a:ext cx="7429552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PragmaticaCondensed,Bold"/>
              </a:rPr>
              <a:t>Архитектура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PragmaticaCondensed,Bold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"/>
              </a:rPr>
              <a:t>NTFS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Несмотря на существующие различия в структуре раздела файловых систем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FAT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NTFS,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они имеют подобные элементы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например загрузочную область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Раздел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NTFS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состоит из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,Italic"/>
              </a:rPr>
              <a:t>главной таблицы файлов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master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file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table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MFT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). MFT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это не то же самое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что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FAT.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Вместо использования таблицы со ссылками на кластеры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MFT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содержит больше информации о файлах и каталогах в разделе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В некоторых случаях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MFT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может даже содержать файлы и каталоги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357158" y="928670"/>
            <a:ext cx="821537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Квотирование диска.</a:t>
            </a:r>
            <a:r>
              <a:rPr kumimoji="0" 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Администраторы системы могут устанавливать для пользователей ограничения на использование диска. Эти квоты могут быть нескольких уровней: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Off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Tracking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Enforced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Шифрование.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 NTFS5 поддерживает автоматическое шифрование и дешифрование файлов при их записи и считывании с диска.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Особые объекты файловой системы</a:t>
            </a:r>
            <a:r>
              <a:rPr kumimoji="0" 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Позволяют использовать точки монтирования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перенаправление записи и считывания данных из папки на другой раздел или физический диск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Поддержка больших файлов</a:t>
            </a:r>
            <a:r>
              <a:rPr kumimoji="0" lang="ru-RU" sz="20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Это свойство позволяет более экономно расходовать дисковое пространство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,Italic" charset="0"/>
              </a:rPr>
              <a:t>Журнал номеров последовательных обновлений</a:t>
            </a: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Обеспечивает ведение журнала всех изменений файлов раздела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Обратите внимание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что большинство этих свойств поддерживается только операционной системой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2000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214290"/>
            <a:ext cx="45255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GOST type B" pitchFamily="2" charset="0"/>
                <a:ea typeface="Times New Roman" pitchFamily="18" charset="0"/>
                <a:cs typeface="PragmaticaCondensed,Bold"/>
              </a:rPr>
              <a:t>Свойства  NTFS 5.0</a:t>
            </a:r>
          </a:p>
        </p:txBody>
      </p:sp>
      <p:pic>
        <p:nvPicPr>
          <p:cNvPr id="5" name="Рисунок 4" descr="0_166b1_921f10dc_XL.jpe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414211"/>
            <a:ext cx="1831808" cy="1443789"/>
          </a:xfrm>
          <a:prstGeom prst="rect">
            <a:avLst/>
          </a:prstGeom>
        </p:spPr>
      </p:pic>
      <p:sp>
        <p:nvSpPr>
          <p:cNvPr id="6" name="Управляющая кнопка: в начало 5">
            <a:hlinkClick r:id="rId2" action="ppaction://hlinksldjump" highlightClick="1"/>
          </p:cNvPr>
          <p:cNvSpPr/>
          <p:nvPr/>
        </p:nvSpPr>
        <p:spPr>
          <a:xfrm>
            <a:off x="0" y="6572248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928662" y="214290"/>
            <a:ext cx="71438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6302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PragmaticaCondensed,Bold"/>
              </a:rPr>
              <a:t>Создание раздела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"/>
              </a:rPr>
              <a:t> NTFS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6302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Создать раздел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NTFS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можно только на жестком диске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Его нельзя создать на дискете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а на сменном устройстве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таком как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Iomega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Zip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или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Jaz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можно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Существует три способа создания раздела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NTFS: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  <a:tab pos="6302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Wingdings" pitchFamily="2" charset="2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при установке операционной системы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NT/2000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или после установки с помощью программ работы с диском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  <a:tab pos="6302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путем форматирования существующего раздела 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NTFS 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с удалением всех данных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с помощью команды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/>
              </a:rPr>
              <a:t>Format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системы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NT/2000 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параметр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/>
              </a:rPr>
              <a:t>/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/>
              </a:rPr>
              <a:t>fs:ntfs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  <a:tab pos="630238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Wingdings" pitchFamily="2" charset="2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посредством преобразования существующего раздела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FAT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NTFS 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с сохранением всех данных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при установке или после установки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NT/2000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с помощью программы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/>
              </a:rPr>
              <a:t>Convert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0_166b7_7d8f370c_XL.jpe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60" y="4071942"/>
            <a:ext cx="3910257" cy="278605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28431267888324272AJ_stop_sign_angled_2.svg.hi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3643314"/>
            <a:ext cx="3133915" cy="3214686"/>
          </a:xfrm>
          <a:prstGeom prst="rect">
            <a:avLst/>
          </a:prstGeom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57158" y="428604"/>
            <a:ext cx="821537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/>
              </a:rPr>
              <a:t>Missing Operating System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Такое сообщение об ошибке указывает на проблемы в главной загрузочной записи или записях таблицы раздела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Запись в таблице раздела может указывать на сектор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который не является началом раздела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Такая ошибка иногда появляется вследствие разряда батареи на системной плате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что приводит к удалению параметров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BIOS.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Для решения проблемы прежде всего необходимо проверить правильность установки параметров 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BIOS.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Главную загрузочную запись можно восстановить с помощью команды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/>
              </a:rPr>
              <a:t>Fdisk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/>
              </a:rPr>
              <a:t> /MBR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В других случаях решить возникшую проблему можно с помощью радикальных средств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разбивки диска на разделы и форматирования с последующей повторной установкой операционной системы и необходимых приложений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Управляющая кнопка: в начало 4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14282" y="500042"/>
            <a:ext cx="828677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NO ROM BASIC. SYSTEM HALTED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Эту ошибку генерирует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AMI BIOS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в случае повреждения или отсутствия загрузочного сектора или главной загрузочной записи на загрузочном диске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Кроме того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такая ошибка может появиться при неправильной установке параметров жесткого диска 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BIOS.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Для решения этой проблемы необходимо проверить параметры диска 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BIOS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или же восстановить главную загрузочную запись с помощью команды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 charset="0"/>
              </a:rPr>
              <a:t>Fdisk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 charset="0"/>
              </a:rPr>
              <a:t> /MBR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not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1330" y="4714884"/>
            <a:ext cx="2143116" cy="2143116"/>
          </a:xfrm>
          <a:prstGeom prst="rect">
            <a:avLst/>
          </a:prstGeom>
        </p:spPr>
      </p:pic>
      <p:sp>
        <p:nvSpPr>
          <p:cNvPr id="5" name="Управляющая кнопка: в начало 4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857224" y="214290"/>
            <a:ext cx="6643702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/>
              </a:rPr>
              <a:t>Boot error Press F1 to retry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ST type B" pitchFamily="2" charset="0"/>
              <a:ea typeface="Times New Roman" pitchFamily="18" charset="0"/>
              <a:cs typeface="PragmaticaCondensed,BoldItalic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ST type B" pitchFamily="2" charset="0"/>
              <a:ea typeface="Times New Roman" pitchFamily="18" charset="0"/>
              <a:cs typeface="TimesNewRoman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Эта ошибка генерируется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Phoenix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BIOS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при отсутствии жесткого диска или загрузочных областей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Наиболее частая причина появления этой ошибки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отсутствие активного раздела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3" name="Рисунок 2" descr="1266653929_1266353516_bag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3048000"/>
            <a:ext cx="5715000" cy="3810000"/>
          </a:xfrm>
          <a:prstGeom prst="rect">
            <a:avLst/>
          </a:prstGeom>
        </p:spPr>
      </p:pic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857224" y="357166"/>
            <a:ext cx="6929454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Invalid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drive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specification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ST type B" pitchFamily="2" charset="0"/>
              <a:ea typeface="Times New Roman" pitchFamily="18" charset="0"/>
              <a:cs typeface="PragmaticaCondensed,BoldItalic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Такая ошибка появляется в том случае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если жесткий диск не разбит на разделы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записи таблицы разделов повреждены или же содержат неверные данные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Для устранения подобных проблем воспользуйтесь программой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/>
              </a:rPr>
              <a:t>Fdisk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либо программами пакета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Norton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Utilities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3173974_f520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794" y="3214686"/>
            <a:ext cx="4953000" cy="329565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642910" y="357166"/>
            <a:ext cx="807249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Invalid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Media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Type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ST type B" pitchFamily="2" charset="0"/>
              <a:ea typeface="Times New Roman" pitchFamily="18" charset="0"/>
              <a:cs typeface="PragmaticaCondensed,BoldItalic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При появлении такого сообщения скорее всего поврежден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или не инициализирован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загрузочный сектор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каталог или таблица размещения файлов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Например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такая ошибка появляется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если диск разбит на разделы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но не отформатирован с помощью команды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Courier" charset="0"/>
              </a:rPr>
              <a:t>Format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Для устранения этой ошибки необходимо использовать одну из программ восстановления диска или же просто отформатировать диск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1210360878_13285_96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3857628"/>
            <a:ext cx="3000372" cy="300037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428596" y="785794"/>
            <a:ext cx="785818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Hard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Disk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Controller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PragmaticaCondensed,BoldItalic" charset="0"/>
              </a:rPr>
              <a:t>Failure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ST type B" pitchFamily="2" charset="0"/>
              <a:ea typeface="Times New Roman" pitchFamily="18" charset="0"/>
              <a:cs typeface="PragmaticaCondensed,BoldItalic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Такого типа ошибка появляется вследствие неверных параметров накопителя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установленных 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BIOS,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а также плохого подключения кабелей к накопителю или системной плате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Для устранения этой проблемы прежде всего проверьте подключение накопителя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а затем установите 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BIOS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его правильные параметры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system-error1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3914" y="5000636"/>
            <a:ext cx="2460085" cy="1857364"/>
          </a:xfrm>
          <a:prstGeom prst="rect">
            <a:avLst/>
          </a:prstGeom>
        </p:spPr>
      </p:pic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2" action="ppaction://hlinksldjump"/>
          </p:cNvPr>
          <p:cNvSpPr/>
          <p:nvPr/>
        </p:nvSpPr>
        <p:spPr>
          <a:xfrm>
            <a:off x="3643306" y="2357430"/>
            <a:ext cx="1928826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Файловые системы</a:t>
            </a:r>
            <a:endParaRPr lang="ru-RU" dirty="0"/>
          </a:p>
        </p:txBody>
      </p:sp>
      <p:cxnSp>
        <p:nvCxnSpPr>
          <p:cNvPr id="4" name="Прямая со стрелкой 3"/>
          <p:cNvCxnSpPr>
            <a:stCxn id="2" idx="1"/>
          </p:cNvCxnSpPr>
          <p:nvPr/>
        </p:nvCxnSpPr>
        <p:spPr>
          <a:xfrm rot="16200000" flipV="1">
            <a:off x="716171" y="-716171"/>
            <a:ext cx="2493434" cy="39257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2"/>
          </p:cNvCxnSpPr>
          <p:nvPr/>
        </p:nvCxnSpPr>
        <p:spPr>
          <a:xfrm rot="10800000">
            <a:off x="0" y="2786059"/>
            <a:ext cx="3643306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3"/>
          </p:cNvCxnSpPr>
          <p:nvPr/>
        </p:nvCxnSpPr>
        <p:spPr>
          <a:xfrm rot="5400000">
            <a:off x="108948" y="3041172"/>
            <a:ext cx="3707880" cy="39257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4"/>
          </p:cNvCxnSpPr>
          <p:nvPr/>
        </p:nvCxnSpPr>
        <p:spPr>
          <a:xfrm rot="16200000" flipH="1">
            <a:off x="2839640" y="5054202"/>
            <a:ext cx="3571876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0"/>
          </p:cNvCxnSpPr>
          <p:nvPr/>
        </p:nvCxnSpPr>
        <p:spPr>
          <a:xfrm rot="16200000" flipV="1">
            <a:off x="3411145" y="1160855"/>
            <a:ext cx="2357430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5"/>
          </p:cNvCxnSpPr>
          <p:nvPr/>
        </p:nvCxnSpPr>
        <p:spPr>
          <a:xfrm rot="16200000" flipH="1">
            <a:off x="5362891" y="3076891"/>
            <a:ext cx="3707880" cy="3854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" idx="6"/>
          </p:cNvCxnSpPr>
          <p:nvPr/>
        </p:nvCxnSpPr>
        <p:spPr>
          <a:xfrm flipV="1">
            <a:off x="5572132" y="2786058"/>
            <a:ext cx="3571868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" idx="7"/>
          </p:cNvCxnSpPr>
          <p:nvPr/>
        </p:nvCxnSpPr>
        <p:spPr>
          <a:xfrm rot="5400000" flipH="1" flipV="1">
            <a:off x="5970114" y="-680452"/>
            <a:ext cx="2493434" cy="3854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42910" y="0"/>
            <a:ext cx="15716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latin typeface="GOST type B" pitchFamily="2" charset="0"/>
              </a:rPr>
              <a:t>Определения</a:t>
            </a:r>
            <a:endParaRPr lang="ru-RU" sz="1400" b="1" i="1" dirty="0">
              <a:latin typeface="GOST type B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43438" y="0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GOST type B" pitchFamily="2" charset="0"/>
              </a:rPr>
              <a:t>Действия</a:t>
            </a:r>
            <a:endParaRPr lang="ru-RU" sz="1600" b="1" i="1" dirty="0">
              <a:latin typeface="GOST type B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00100" y="214290"/>
            <a:ext cx="1714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GOST type B" pitchFamily="2" charset="0"/>
                <a:hlinkClick r:id="rId3" action="ppaction://hlinksldjump"/>
              </a:rPr>
              <a:t>файл</a:t>
            </a:r>
            <a:endParaRPr lang="ru-RU" sz="1400" dirty="0">
              <a:latin typeface="GOST type B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29454" y="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latin typeface="GOST type B" pitchFamily="2" charset="0"/>
              </a:rPr>
              <a:t>Пользовательские возможности</a:t>
            </a:r>
            <a:endParaRPr lang="ru-RU" sz="1400" b="1" i="1" dirty="0">
              <a:latin typeface="GOST type B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285852" y="428604"/>
            <a:ext cx="16770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GOST type B" pitchFamily="2" charset="0"/>
                <a:hlinkClick r:id="rId4" action="ppaction://hlinksldjump"/>
              </a:rPr>
              <a:t>Файловая</a:t>
            </a:r>
            <a:r>
              <a:rPr lang="ru-RU" sz="1400" dirty="0" smtClean="0">
                <a:latin typeface="GOST type B" pitchFamily="2" charset="0"/>
              </a:rPr>
              <a:t> </a:t>
            </a:r>
            <a:r>
              <a:rPr lang="ru-RU" sz="1400" dirty="0" smtClean="0">
                <a:latin typeface="GOST type B" pitchFamily="2" charset="0"/>
                <a:hlinkClick r:id="rId4" action="ppaction://hlinksldjump"/>
              </a:rPr>
              <a:t>система</a:t>
            </a:r>
            <a:r>
              <a:rPr lang="ru-RU" sz="1400" dirty="0" smtClean="0">
                <a:latin typeface="GOST type B" pitchFamily="2" charset="0"/>
              </a:rPr>
              <a:t> </a:t>
            </a:r>
            <a:endParaRPr lang="ru-RU" sz="1400" dirty="0">
              <a:latin typeface="GOST type B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14876" y="1928802"/>
            <a:ext cx="1285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GOST type B" pitchFamily="2" charset="0"/>
                <a:hlinkClick r:id="rId5" action="ppaction://hlinksldjump"/>
              </a:rPr>
              <a:t>Связь</a:t>
            </a:r>
            <a:endParaRPr lang="ru-RU" sz="1400" dirty="0">
              <a:latin typeface="GOST type B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43438" y="1357298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GOST type B" pitchFamily="2" charset="0"/>
                <a:hlinkClick r:id="rId5" action="ppaction://hlinksldjump"/>
              </a:rPr>
              <a:t>Управления данными</a:t>
            </a:r>
            <a:endParaRPr lang="ru-RU" sz="1400" dirty="0">
              <a:latin typeface="GOST type B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43438" y="64291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GOST type B" pitchFamily="2" charset="0"/>
                <a:hlinkClick r:id="rId5" action="ppaction://hlinksldjump"/>
              </a:rPr>
              <a:t>Простые способы доступа к данным</a:t>
            </a:r>
            <a:endParaRPr lang="ru-RU" sz="1400" dirty="0">
              <a:latin typeface="GOST type B" pitchFamily="2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85918" y="714356"/>
            <a:ext cx="2786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GOST type B" pitchFamily="2" charset="0"/>
                <a:hlinkClick r:id="rId4" action="ppaction://hlinksldjump"/>
              </a:rPr>
              <a:t>Система управления данными</a:t>
            </a:r>
            <a:endParaRPr lang="ru-RU" sz="1400" dirty="0">
              <a:latin typeface="GOST type B" pitchFamily="2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174446" y="928670"/>
            <a:ext cx="19695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 smtClean="0">
                <a:solidFill>
                  <a:srgbClr val="000000"/>
                </a:solidFill>
                <a:latin typeface="GOST type B" pitchFamily="2" charset="0"/>
                <a:ea typeface="Times New Roman" pitchFamily="18" charset="0"/>
                <a:cs typeface="Times New Roman" pitchFamily="18" charset="0"/>
                <a:hlinkClick r:id="rId6" action="ppaction://hlinksldjump"/>
              </a:rPr>
              <a:t>Создание, удаление, переименование</a:t>
            </a:r>
            <a:endParaRPr lang="ru-RU" sz="1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500826" y="1643050"/>
            <a:ext cx="14253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GOST type B" pitchFamily="2" charset="0"/>
                <a:ea typeface="Times New Roman" pitchFamily="18" charset="0"/>
                <a:cs typeface="Times New Roman" pitchFamily="18" charset="0"/>
                <a:hlinkClick r:id="rId6" action="ppaction://hlinksldjump"/>
              </a:rPr>
              <a:t>Обмен данными </a:t>
            </a:r>
            <a:endParaRPr lang="ru-RU" sz="1400" dirty="0"/>
          </a:p>
        </p:txBody>
      </p:sp>
      <p:sp>
        <p:nvSpPr>
          <p:cNvPr id="33" name="TextBox 32"/>
          <p:cNvSpPr txBox="1"/>
          <p:nvPr/>
        </p:nvSpPr>
        <p:spPr>
          <a:xfrm rot="5400000">
            <a:off x="7942699" y="2727734"/>
            <a:ext cx="15716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i="1" dirty="0" smtClean="0">
                <a:latin typeface="GOST type B" pitchFamily="2" charset="0"/>
              </a:rPr>
              <a:t>Функции системы управления </a:t>
            </a:r>
            <a:endParaRPr lang="ru-RU" sz="1600" b="1" i="1" dirty="0">
              <a:latin typeface="GOST type B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571736" y="1142984"/>
            <a:ext cx="19960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GOST type B" pitchFamily="2" charset="0"/>
                <a:ea typeface="Times New Roman" pitchFamily="18" charset="0"/>
                <a:cs typeface="TimesNewRoman,Italic"/>
                <a:hlinkClick r:id="rId7" action="ppaction://hlinksldjump"/>
              </a:rPr>
              <a:t>Область данных </a:t>
            </a:r>
            <a:r>
              <a:rPr lang="ru-RU" sz="1400" dirty="0" smtClean="0">
                <a:latin typeface="GOST type B" pitchFamily="2" charset="0"/>
                <a:ea typeface="Times New Roman" pitchFamily="18" charset="0"/>
                <a:cs typeface="TimesNewRoman"/>
                <a:hlinkClick r:id="rId7" action="ppaction://hlinksldjump"/>
              </a:rPr>
              <a:t>диска </a:t>
            </a:r>
            <a:endParaRPr lang="ru-RU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7358082" y="6519446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GOST type B" pitchFamily="2" charset="0"/>
              </a:rPr>
              <a:t>Назначение</a:t>
            </a:r>
            <a:endParaRPr lang="ru-RU" sz="1600" b="1" i="1" dirty="0">
              <a:latin typeface="GOST type B" pitchFamily="2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286380" y="4643446"/>
            <a:ext cx="21431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GOST type B" pitchFamily="2" charset="0"/>
                <a:ea typeface="Times New Roman" pitchFamily="18" charset="0"/>
                <a:cs typeface="Times New Roman" pitchFamily="18" charset="0"/>
                <a:hlinkClick r:id="rId8" action="ppaction://hlinksldjump"/>
              </a:rPr>
              <a:t>Предоставление более удобного доступа к данным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786182" y="6519446"/>
            <a:ext cx="619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>
                <a:latin typeface="GOST type B" pitchFamily="2" charset="0"/>
                <a:ea typeface="Times New Roman" pitchFamily="18" charset="0"/>
                <a:cs typeface="PragmaticaCondensed,Bold"/>
              </a:rPr>
              <a:t>NTFS</a:t>
            </a:r>
            <a:endParaRPr lang="ru-RU" sz="1600" i="1" dirty="0"/>
          </a:p>
        </p:txBody>
      </p:sp>
      <p:sp>
        <p:nvSpPr>
          <p:cNvPr id="39" name="TextBox 38"/>
          <p:cNvSpPr txBox="1"/>
          <p:nvPr/>
        </p:nvSpPr>
        <p:spPr>
          <a:xfrm>
            <a:off x="3214678" y="4500570"/>
            <a:ext cx="1571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GOST type B" pitchFamily="2" charset="0"/>
                <a:hlinkClick r:id="rId9" action="ppaction://hlinksldjump"/>
              </a:rPr>
              <a:t>Архитектура</a:t>
            </a:r>
            <a:endParaRPr lang="ru-RU" sz="1600" dirty="0">
              <a:latin typeface="GOST type B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57554" y="3929066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GOST type B" pitchFamily="2" charset="0"/>
                <a:hlinkClick r:id="rId10" action="ppaction://hlinksldjump"/>
              </a:rPr>
              <a:t>Определение</a:t>
            </a:r>
            <a:endParaRPr lang="ru-RU" sz="1400" dirty="0">
              <a:latin typeface="GOST type B" pitchFamily="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71868" y="5072074"/>
            <a:ext cx="1000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GOST type B" pitchFamily="2" charset="0"/>
                <a:hlinkClick r:id="rId11" action="ppaction://hlinksldjump"/>
              </a:rPr>
              <a:t>Свойства</a:t>
            </a:r>
            <a:endParaRPr lang="ru-RU" sz="1400" dirty="0">
              <a:latin typeface="GOST type B" pitchFamily="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786050" y="5572140"/>
            <a:ext cx="18085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GOST type B" pitchFamily="2" charset="0"/>
                <a:ea typeface="Times New Roman" pitchFamily="18" charset="0"/>
                <a:cs typeface="PragmaticaCondensed,Bold"/>
                <a:hlinkClick r:id="rId12" action="ppaction://hlinksldjump"/>
              </a:rPr>
              <a:t>Создание раздела </a:t>
            </a:r>
            <a:endParaRPr lang="ru-RU" sz="1600" dirty="0">
              <a:latin typeface="GOST type B" pitchFamily="2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00034" y="6519446"/>
            <a:ext cx="1714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GOST type B" pitchFamily="2" charset="0"/>
              </a:rPr>
              <a:t>Ошибки</a:t>
            </a:r>
            <a:endParaRPr lang="ru-RU" sz="1600" b="1" i="1" dirty="0">
              <a:latin typeface="GOST type B" pitchFamily="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rot="16200000">
            <a:off x="-219005" y="2076337"/>
            <a:ext cx="10622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GOST type B" pitchFamily="2" charset="0"/>
              </a:rPr>
              <a:t>Каталог</a:t>
            </a:r>
            <a:endParaRPr lang="ru-RU" sz="1600" b="1" i="1" dirty="0">
              <a:latin typeface="GOST type B" pitchFamily="2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 rot="16200000">
            <a:off x="939676" y="1989227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GOST type B" pitchFamily="2" charset="0"/>
                <a:hlinkClick r:id="rId13" action="ppaction://hlinksldjump"/>
              </a:rPr>
              <a:t>Корневой</a:t>
            </a:r>
            <a:endParaRPr lang="ru-RU" sz="1400" dirty="0">
              <a:latin typeface="GOST type B" pitchFamily="2" charset="0"/>
            </a:endParaRPr>
          </a:p>
        </p:txBody>
      </p:sp>
      <p:sp>
        <p:nvSpPr>
          <p:cNvPr id="50" name="7-конечная звезда 49"/>
          <p:cNvSpPr/>
          <p:nvPr/>
        </p:nvSpPr>
        <p:spPr>
          <a:xfrm>
            <a:off x="642910" y="357166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7-конечная звезда 50"/>
          <p:cNvSpPr/>
          <p:nvPr/>
        </p:nvSpPr>
        <p:spPr>
          <a:xfrm>
            <a:off x="1071538" y="642918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7-конечная звезда 52"/>
          <p:cNvSpPr/>
          <p:nvPr/>
        </p:nvSpPr>
        <p:spPr>
          <a:xfrm>
            <a:off x="2071670" y="1285860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7-конечная звезда 53"/>
          <p:cNvSpPr/>
          <p:nvPr/>
        </p:nvSpPr>
        <p:spPr>
          <a:xfrm>
            <a:off x="1428728" y="857232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7-конечная звезда 57"/>
          <p:cNvSpPr/>
          <p:nvPr/>
        </p:nvSpPr>
        <p:spPr>
          <a:xfrm>
            <a:off x="1428728" y="2714620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7-конечная звезда 58"/>
          <p:cNvSpPr/>
          <p:nvPr/>
        </p:nvSpPr>
        <p:spPr>
          <a:xfrm>
            <a:off x="2643174" y="2786058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7-конечная звезда 59"/>
          <p:cNvSpPr/>
          <p:nvPr/>
        </p:nvSpPr>
        <p:spPr>
          <a:xfrm>
            <a:off x="1714480" y="5214950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7-конечная звезда 60"/>
          <p:cNvSpPr/>
          <p:nvPr/>
        </p:nvSpPr>
        <p:spPr>
          <a:xfrm>
            <a:off x="2000232" y="4857760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7-конечная звезда 61"/>
          <p:cNvSpPr/>
          <p:nvPr/>
        </p:nvSpPr>
        <p:spPr>
          <a:xfrm>
            <a:off x="2428860" y="4429132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7-конечная звезда 62"/>
          <p:cNvSpPr/>
          <p:nvPr/>
        </p:nvSpPr>
        <p:spPr>
          <a:xfrm>
            <a:off x="2928926" y="3929066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7-конечная звезда 63"/>
          <p:cNvSpPr/>
          <p:nvPr/>
        </p:nvSpPr>
        <p:spPr>
          <a:xfrm>
            <a:off x="3357554" y="3571876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7-конечная звезда 64"/>
          <p:cNvSpPr/>
          <p:nvPr/>
        </p:nvSpPr>
        <p:spPr>
          <a:xfrm>
            <a:off x="3643306" y="3286124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7-конечная звезда 65"/>
          <p:cNvSpPr/>
          <p:nvPr/>
        </p:nvSpPr>
        <p:spPr>
          <a:xfrm>
            <a:off x="4500562" y="785794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7-конечная звезда 66"/>
          <p:cNvSpPr/>
          <p:nvPr/>
        </p:nvSpPr>
        <p:spPr>
          <a:xfrm>
            <a:off x="4500562" y="1500174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7-конечная звезда 67"/>
          <p:cNvSpPr/>
          <p:nvPr/>
        </p:nvSpPr>
        <p:spPr>
          <a:xfrm>
            <a:off x="4572000" y="2000240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7-конечная звезда 68"/>
          <p:cNvSpPr/>
          <p:nvPr/>
        </p:nvSpPr>
        <p:spPr>
          <a:xfrm>
            <a:off x="7215206" y="1142984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7-конечная звезда 69"/>
          <p:cNvSpPr/>
          <p:nvPr/>
        </p:nvSpPr>
        <p:spPr>
          <a:xfrm>
            <a:off x="6215074" y="1785926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7-конечная звезда 70"/>
          <p:cNvSpPr/>
          <p:nvPr/>
        </p:nvSpPr>
        <p:spPr>
          <a:xfrm>
            <a:off x="7786710" y="2714620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7-конечная звезда 71"/>
          <p:cNvSpPr/>
          <p:nvPr/>
        </p:nvSpPr>
        <p:spPr>
          <a:xfrm>
            <a:off x="7358082" y="2714620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7-конечная звезда 72"/>
          <p:cNvSpPr/>
          <p:nvPr/>
        </p:nvSpPr>
        <p:spPr>
          <a:xfrm>
            <a:off x="6929454" y="2714620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7-конечная звезда 73"/>
          <p:cNvSpPr/>
          <p:nvPr/>
        </p:nvSpPr>
        <p:spPr>
          <a:xfrm>
            <a:off x="4572000" y="4000504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7-конечная звезда 74"/>
          <p:cNvSpPr/>
          <p:nvPr/>
        </p:nvSpPr>
        <p:spPr>
          <a:xfrm>
            <a:off x="6500826" y="2714620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7-конечная звезда 75"/>
          <p:cNvSpPr/>
          <p:nvPr/>
        </p:nvSpPr>
        <p:spPr>
          <a:xfrm>
            <a:off x="6072198" y="2714620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7-конечная звезда 76"/>
          <p:cNvSpPr/>
          <p:nvPr/>
        </p:nvSpPr>
        <p:spPr>
          <a:xfrm>
            <a:off x="7000892" y="4786322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7-конечная звезда 77"/>
          <p:cNvSpPr/>
          <p:nvPr/>
        </p:nvSpPr>
        <p:spPr>
          <a:xfrm>
            <a:off x="4572000" y="4643446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7-конечная звезда 78"/>
          <p:cNvSpPr/>
          <p:nvPr/>
        </p:nvSpPr>
        <p:spPr>
          <a:xfrm>
            <a:off x="4572000" y="5143512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7-конечная звезда 79"/>
          <p:cNvSpPr/>
          <p:nvPr/>
        </p:nvSpPr>
        <p:spPr>
          <a:xfrm>
            <a:off x="4572000" y="5715016"/>
            <a:ext cx="142876" cy="142876"/>
          </a:xfrm>
          <a:prstGeom prst="star7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TextBox 80"/>
          <p:cNvSpPr txBox="1"/>
          <p:nvPr/>
        </p:nvSpPr>
        <p:spPr>
          <a:xfrm>
            <a:off x="1571604" y="3143248"/>
            <a:ext cx="21194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1400" dirty="0" smtClean="0">
                <a:latin typeface="GOST type B" pitchFamily="2" charset="0"/>
                <a:ea typeface="Times New Roman" pitchFamily="18" charset="0"/>
                <a:cs typeface="Courier"/>
                <a:hlinkClick r:id="rId14" action="ppaction://hlinksldjump"/>
              </a:rPr>
              <a:t>Missing Operating System</a:t>
            </a:r>
            <a:endParaRPr lang="ru-RU" sz="1400" dirty="0" smtClean="0">
              <a:latin typeface="GOST type B" pitchFamily="2" charset="0"/>
              <a:ea typeface="Times New Roman" pitchFamily="18" charset="0"/>
              <a:cs typeface="Courier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00034" y="3500438"/>
            <a:ext cx="27264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1400" dirty="0" smtClean="0">
                <a:latin typeface="GOST type B" pitchFamily="2" charset="0"/>
                <a:ea typeface="Times New Roman" pitchFamily="18" charset="0"/>
                <a:cs typeface="Courier"/>
                <a:hlinkClick r:id="rId15" action="ppaction://hlinksldjump"/>
              </a:rPr>
              <a:t>NO ROM BASIC - SYSTEM HALTED</a:t>
            </a:r>
            <a:endParaRPr lang="ru-RU" sz="1400" dirty="0" smtClean="0">
              <a:latin typeface="GOST type B" pitchFamily="2" charset="0"/>
              <a:ea typeface="Times New Roman" pitchFamily="18" charset="0"/>
              <a:cs typeface="Courier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28596" y="3857628"/>
            <a:ext cx="24256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1400" dirty="0" smtClean="0">
                <a:latin typeface="GOST type B" pitchFamily="2" charset="0"/>
                <a:ea typeface="Times New Roman" pitchFamily="18" charset="0"/>
                <a:cs typeface="Courier"/>
                <a:hlinkClick r:id="rId16" action="ppaction://hlinksldjump"/>
              </a:rPr>
              <a:t>Boot error Press F1 to retry</a:t>
            </a:r>
            <a:endParaRPr lang="ru-RU" sz="1400" dirty="0" smtClean="0">
              <a:latin typeface="GOST type B" pitchFamily="2" charset="0"/>
              <a:ea typeface="Times New Roman" pitchFamily="18" charset="0"/>
              <a:cs typeface="Courier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285720" y="4286256"/>
            <a:ext cx="20906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1400" dirty="0" smtClean="0">
                <a:latin typeface="GOST type B" pitchFamily="2" charset="0"/>
                <a:ea typeface="Times New Roman" pitchFamily="18" charset="0"/>
                <a:cs typeface="Courier"/>
                <a:hlinkClick r:id="rId17" action="ppaction://hlinksldjump"/>
              </a:rPr>
              <a:t>Invalid drive specification</a:t>
            </a:r>
            <a:endParaRPr lang="ru-RU" sz="1400" dirty="0" smtClean="0">
              <a:latin typeface="GOST type B" pitchFamily="2" charset="0"/>
              <a:ea typeface="Times New Roman" pitchFamily="18" charset="0"/>
              <a:cs typeface="Courier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142844" y="5072074"/>
            <a:ext cx="16267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1400" dirty="0" smtClean="0">
                <a:latin typeface="GOST type B" pitchFamily="2" charset="0"/>
                <a:ea typeface="Times New Roman" pitchFamily="18" charset="0"/>
                <a:cs typeface="Wingdings" pitchFamily="2" charset="2"/>
              </a:rPr>
              <a:t> </a:t>
            </a:r>
            <a:r>
              <a:rPr lang="en-US" sz="1400" dirty="0" smtClean="0">
                <a:latin typeface="GOST type B" pitchFamily="2" charset="0"/>
                <a:ea typeface="Times New Roman" pitchFamily="18" charset="0"/>
                <a:cs typeface="Courier"/>
                <a:hlinkClick r:id="rId18" action="ppaction://hlinksldjump"/>
              </a:rPr>
              <a:t>Invalid Media Type</a:t>
            </a:r>
            <a:endParaRPr lang="ru-RU" sz="1400" dirty="0" smtClean="0">
              <a:latin typeface="GOST type B" pitchFamily="2" charset="0"/>
              <a:ea typeface="Times New Roman" pitchFamily="18" charset="0"/>
              <a:cs typeface="Courier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142844" y="4643446"/>
            <a:ext cx="20002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GOST type B" pitchFamily="2" charset="0"/>
                <a:ea typeface="Times New Roman" pitchFamily="18" charset="0"/>
                <a:cs typeface="Courier"/>
                <a:hlinkClick r:id="rId19" action="ppaction://hlinksldjump"/>
              </a:rPr>
              <a:t>Hard Disk Controller Failure</a:t>
            </a:r>
            <a:endParaRPr lang="ru-RU" sz="1200" dirty="0"/>
          </a:p>
        </p:txBody>
      </p:sp>
      <p:sp>
        <p:nvSpPr>
          <p:cNvPr id="88" name="Прямоугольник 87"/>
          <p:cNvSpPr/>
          <p:nvPr/>
        </p:nvSpPr>
        <p:spPr>
          <a:xfrm rot="16200000">
            <a:off x="2185958" y="2169204"/>
            <a:ext cx="10793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GOST type B" pitchFamily="2" charset="0"/>
                <a:ea typeface="Times New Roman" pitchFamily="18" charset="0"/>
                <a:cs typeface="TimesNewRoman,Italic" charset="0"/>
                <a:hlinkClick r:id="rId13" action="ppaction://hlinksldjump"/>
              </a:rPr>
              <a:t>Подкаталог</a:t>
            </a:r>
            <a:endParaRPr lang="ru-RU" sz="1400" dirty="0"/>
          </a:p>
        </p:txBody>
      </p:sp>
      <p:sp>
        <p:nvSpPr>
          <p:cNvPr id="89" name="Прямоугольник 88"/>
          <p:cNvSpPr/>
          <p:nvPr/>
        </p:nvSpPr>
        <p:spPr>
          <a:xfrm rot="5400000">
            <a:off x="7509286" y="3134920"/>
            <a:ext cx="7505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1600" dirty="0" smtClean="0">
                <a:latin typeface="GOST type B" pitchFamily="2" charset="0"/>
                <a:hlinkClick r:id="rId20" action="ppaction://hlinksldjump"/>
              </a:rPr>
              <a:t>запись</a:t>
            </a:r>
            <a:endParaRPr lang="ru-RU" sz="1600" dirty="0" smtClean="0">
              <a:latin typeface="GOST type B" pitchFamily="2" charset="0"/>
            </a:endParaRPr>
          </a:p>
        </p:txBody>
      </p:sp>
      <p:sp>
        <p:nvSpPr>
          <p:cNvPr id="90" name="Прямоугольник 89"/>
          <p:cNvSpPr/>
          <p:nvPr/>
        </p:nvSpPr>
        <p:spPr>
          <a:xfrm rot="5400000">
            <a:off x="7055811" y="3159767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1600" dirty="0" smtClean="0">
                <a:latin typeface="GOST type B" pitchFamily="2" charset="0"/>
                <a:hlinkClick r:id="rId20" action="ppaction://hlinksldjump"/>
              </a:rPr>
              <a:t>чтение</a:t>
            </a:r>
          </a:p>
        </p:txBody>
      </p:sp>
      <p:sp>
        <p:nvSpPr>
          <p:cNvPr id="91" name="Прямоугольник 90"/>
          <p:cNvSpPr/>
          <p:nvPr/>
        </p:nvSpPr>
        <p:spPr>
          <a:xfrm rot="5400000">
            <a:off x="6393145" y="3322367"/>
            <a:ext cx="12682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GOST type B" pitchFamily="2" charset="0"/>
                <a:hlinkClick r:id="rId20" action="ppaction://hlinksldjump"/>
              </a:rPr>
              <a:t>организация</a:t>
            </a:r>
            <a:endParaRPr lang="ru-RU" sz="1600" dirty="0"/>
          </a:p>
        </p:txBody>
      </p:sp>
      <p:sp>
        <p:nvSpPr>
          <p:cNvPr id="92" name="Прямоугольник 91"/>
          <p:cNvSpPr/>
          <p:nvPr/>
        </p:nvSpPr>
        <p:spPr>
          <a:xfrm rot="5400000">
            <a:off x="5939670" y="3347214"/>
            <a:ext cx="13179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GOST type B" pitchFamily="2" charset="0"/>
                <a:hlinkClick r:id="rId20" action="ppaction://hlinksldjump"/>
              </a:rPr>
              <a:t>уничтожение</a:t>
            </a:r>
            <a:endParaRPr lang="ru-RU" sz="1600" dirty="0"/>
          </a:p>
        </p:txBody>
      </p:sp>
      <p:sp>
        <p:nvSpPr>
          <p:cNvPr id="93" name="Прямоугольник 92"/>
          <p:cNvSpPr/>
          <p:nvPr/>
        </p:nvSpPr>
        <p:spPr>
          <a:xfrm rot="5400000">
            <a:off x="5666674" y="3191582"/>
            <a:ext cx="10067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GOST type B" pitchFamily="2" charset="0"/>
                <a:hlinkClick r:id="rId20" action="ppaction://hlinksldjump"/>
              </a:rPr>
              <a:t>Создание</a:t>
            </a:r>
          </a:p>
        </p:txBody>
      </p:sp>
      <p:sp>
        <p:nvSpPr>
          <p:cNvPr id="94" name="Овал 93"/>
          <p:cNvSpPr/>
          <p:nvPr/>
        </p:nvSpPr>
        <p:spPr>
          <a:xfrm>
            <a:off x="0" y="0"/>
            <a:ext cx="50003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К1</a:t>
            </a:r>
            <a:endParaRPr lang="ru-RU" sz="900" dirty="0"/>
          </a:p>
        </p:txBody>
      </p:sp>
      <p:sp>
        <p:nvSpPr>
          <p:cNvPr id="96" name="Овал 95"/>
          <p:cNvSpPr/>
          <p:nvPr/>
        </p:nvSpPr>
        <p:spPr>
          <a:xfrm>
            <a:off x="4214810" y="0"/>
            <a:ext cx="50003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К2</a:t>
            </a:r>
            <a:endParaRPr lang="ru-RU" sz="900" dirty="0"/>
          </a:p>
        </p:txBody>
      </p:sp>
      <p:sp>
        <p:nvSpPr>
          <p:cNvPr id="97" name="Овал 96"/>
          <p:cNvSpPr/>
          <p:nvPr/>
        </p:nvSpPr>
        <p:spPr>
          <a:xfrm>
            <a:off x="8643966" y="0"/>
            <a:ext cx="50003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К3</a:t>
            </a:r>
            <a:endParaRPr lang="ru-RU" sz="900" dirty="0"/>
          </a:p>
        </p:txBody>
      </p:sp>
      <p:sp>
        <p:nvSpPr>
          <p:cNvPr id="98" name="Овал 97"/>
          <p:cNvSpPr/>
          <p:nvPr/>
        </p:nvSpPr>
        <p:spPr>
          <a:xfrm>
            <a:off x="8643966" y="2643182"/>
            <a:ext cx="50003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К4</a:t>
            </a:r>
            <a:endParaRPr lang="ru-RU" sz="900" dirty="0"/>
          </a:p>
        </p:txBody>
      </p:sp>
      <p:sp>
        <p:nvSpPr>
          <p:cNvPr id="99" name="Овал 98"/>
          <p:cNvSpPr/>
          <p:nvPr/>
        </p:nvSpPr>
        <p:spPr>
          <a:xfrm>
            <a:off x="8643966" y="6572248"/>
            <a:ext cx="50003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К5</a:t>
            </a:r>
            <a:endParaRPr lang="ru-RU" sz="900" dirty="0"/>
          </a:p>
        </p:txBody>
      </p:sp>
      <p:sp>
        <p:nvSpPr>
          <p:cNvPr id="100" name="Овал 99"/>
          <p:cNvSpPr/>
          <p:nvPr/>
        </p:nvSpPr>
        <p:spPr>
          <a:xfrm>
            <a:off x="4429124" y="6572248"/>
            <a:ext cx="50003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К6</a:t>
            </a:r>
            <a:endParaRPr lang="ru-RU" sz="900" dirty="0"/>
          </a:p>
        </p:txBody>
      </p:sp>
      <p:sp>
        <p:nvSpPr>
          <p:cNvPr id="101" name="Овал 100"/>
          <p:cNvSpPr/>
          <p:nvPr/>
        </p:nvSpPr>
        <p:spPr>
          <a:xfrm>
            <a:off x="0" y="6572248"/>
            <a:ext cx="50003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К7</a:t>
            </a:r>
            <a:endParaRPr lang="ru-RU" sz="900" dirty="0"/>
          </a:p>
        </p:txBody>
      </p:sp>
      <p:sp>
        <p:nvSpPr>
          <p:cNvPr id="87" name="Овал 86"/>
          <p:cNvSpPr/>
          <p:nvPr/>
        </p:nvSpPr>
        <p:spPr>
          <a:xfrm>
            <a:off x="0" y="2714620"/>
            <a:ext cx="50003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smtClean="0"/>
              <a:t>К8</a:t>
            </a:r>
            <a:endParaRPr lang="ru-RU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62e27630cdf1e7b5af26258a3af48a8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13" y="4857760"/>
            <a:ext cx="2666987" cy="200024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714348" y="1142984"/>
            <a:ext cx="764386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Существует два основных типа каталогов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,Italic" charset="0"/>
              </a:rPr>
              <a:t>корневой каталог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и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,Italic" charset="0"/>
              </a:rPr>
              <a:t>подкаталог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Различаются они максимальным количеством хранящихся файлов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На каждом логическом диске в фиксированном месте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сразу же за копиями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FAT,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располагается корневой каталог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Размеры корневых каталогов варьируются в зависимости от размера диска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но каждый конкретный корневой каталог имеет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,Italic" charset="0"/>
              </a:rPr>
              <a:t>фиксированное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максимальное число файлов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Длина корневого каталога фиксируется при создании логического диска и не может быть изменена в процессе работы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Размер корневого каталога различных накопителей приведен в табл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26.5.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В отличие от корневого каталога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 charset="0"/>
              </a:rPr>
              <a:t>подкаталог может хранить произвольное количество файлов и расширяться по мере необходимости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357430"/>
            <a:ext cx="857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GOST type B" pitchFamily="2" charset="0"/>
              </a:rPr>
              <a:t>Спасибо за внимание!</a:t>
            </a:r>
            <a:endParaRPr lang="ru-RU" sz="72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GOST type B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357166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 smtClean="0"/>
              <a:t>	</a:t>
            </a:r>
            <a:r>
              <a:rPr lang="ru-RU" sz="2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1">
                    <a:lumMod val="65000"/>
                  </a:schemeClr>
                </a:solidFill>
                <a:latin typeface="GOST type B" pitchFamily="2" charset="0"/>
              </a:rPr>
              <a:t>Файлом</a:t>
            </a:r>
            <a:r>
              <a:rPr lang="ru-RU" sz="2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GOST type B" pitchFamily="2" charset="0"/>
              </a:rPr>
              <a:t> 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latin typeface="GOST type B" pitchFamily="2" charset="0"/>
              </a:rPr>
              <a:t>обычно понимают именованный набор данных, организованных в виде совокупности записей одинаковой структуры</a:t>
            </a:r>
            <a:endParaRPr lang="ru-RU" sz="2000" dirty="0">
              <a:solidFill>
                <a:sysClr val="windowText" lastClr="000000"/>
              </a:solidFill>
              <a:latin typeface="GOST type B" pitchFamily="2" charset="0"/>
            </a:endParaRPr>
          </a:p>
        </p:txBody>
      </p:sp>
      <p:pic>
        <p:nvPicPr>
          <p:cNvPr id="3" name="Рисунок 2" descr="30014207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14319">
            <a:off x="5352502" y="1209106"/>
            <a:ext cx="3002165" cy="3002165"/>
          </a:xfrm>
          <a:prstGeom prst="rect">
            <a:avLst/>
          </a:prstGeom>
        </p:spPr>
      </p:pic>
      <p:pic>
        <p:nvPicPr>
          <p:cNvPr id="4" name="Рисунок 3" descr="cdbf3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3643314"/>
            <a:ext cx="4376038" cy="235932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Управляющая кнопка: в начало 4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 r="65430" b="81689"/>
          <a:stretch>
            <a:fillRect/>
          </a:stretch>
        </p:blipFill>
        <p:spPr bwMode="auto">
          <a:xfrm>
            <a:off x="1142976" y="1643050"/>
            <a:ext cx="320329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 l="46289" t="6591" r="35547" b="78028"/>
          <a:stretch>
            <a:fillRect/>
          </a:stretch>
        </p:blipFill>
        <p:spPr bwMode="auto">
          <a:xfrm>
            <a:off x="5572132" y="4214818"/>
            <a:ext cx="221457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4"/>
            <a:ext cx="735811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/>
              <a:t>	</a:t>
            </a:r>
            <a:r>
              <a:rPr lang="ru-RU" sz="2000" b="1" i="1" dirty="0" smtClean="0">
                <a:latin typeface="GOST type B" pitchFamily="2" charset="0"/>
              </a:rPr>
              <a:t>Файловая система </a:t>
            </a:r>
            <a:r>
              <a:rPr lang="ru-RU" sz="2000" dirty="0" smtClean="0">
                <a:latin typeface="GOST type B" pitchFamily="2" charset="0"/>
              </a:rPr>
              <a:t>предоставляет возможность иметь дело с логическим уровнем структуры данных и операций, выполняемых над данными в процессе их обработки. Именно система определяет способ организации данных на диске, или на каком-нибудь ином носителе. Специальное системное программное обеспечение, реали­зующее работу с файлами по принятым спецификациям файловой системы, часто называют </a:t>
            </a:r>
            <a:r>
              <a:rPr lang="ru-RU" sz="2000" b="1" i="1" dirty="0" smtClean="0">
                <a:latin typeface="GOST type B" pitchFamily="2" charset="0"/>
              </a:rPr>
              <a:t>системой управления файлами</a:t>
            </a:r>
            <a:endParaRPr lang="ru-RU" sz="2000" b="1" dirty="0">
              <a:latin typeface="GOST type B" pitchFamily="2" charset="0"/>
            </a:endParaRPr>
          </a:p>
        </p:txBody>
      </p:sp>
      <p:pic>
        <p:nvPicPr>
          <p:cNvPr id="4" name="Рисунок 3" descr="sam6f1a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3214686"/>
            <a:ext cx="4214842" cy="337105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Управляющая кнопка: в начало 4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000100" y="1214422"/>
            <a:ext cx="671517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i="0" u="none" strike="noStrike" normalizeH="0" baseline="0" dirty="0" smtClean="0">
                <a:ln w="50800"/>
                <a:solidFill>
                  <a:sysClr val="windowText" lastClr="000000"/>
                </a:solidFill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через файловую систему связываются многие системные обрабатывающие программы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i="0" u="none" strike="noStrike" normalizeH="0" baseline="0" dirty="0" smtClean="0">
                <a:ln w="50800"/>
                <a:solidFill>
                  <a:sysClr val="windowText" lastClr="000000"/>
                </a:solidFill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решаются проблемы централизованного распределения дискового пространства и управления данными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i="0" u="none" strike="noStrike" normalizeH="0" baseline="0" dirty="0" smtClean="0">
                <a:ln w="50800"/>
                <a:solidFill>
                  <a:sysClr val="windowText" lastClr="000000"/>
                </a:solidFill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пользователи получают более простые способы доступа к своим данным, которые они размещают на устройствах внешней памяти</a:t>
            </a:r>
            <a:endParaRPr kumimoji="0" lang="ru-RU" sz="2000" i="0" u="none" strike="noStrike" normalizeH="0" baseline="0" dirty="0" smtClean="0">
              <a:ln w="50800"/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285728"/>
            <a:ext cx="6715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GOST type B" pitchFamily="2" charset="0"/>
              </a:rPr>
              <a:t>Действия файловой системы</a:t>
            </a:r>
            <a:endParaRPr lang="ru-RU" sz="3600" b="1" dirty="0">
              <a:latin typeface="GOST type B" pitchFamily="2" charset="0"/>
            </a:endParaRPr>
          </a:p>
        </p:txBody>
      </p:sp>
      <p:pic>
        <p:nvPicPr>
          <p:cNvPr id="7" name="Рисунок 6" descr="01754338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8628"/>
            <a:ext cx="3929058" cy="261937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Рисунок 7" descr="conf_0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80" y="3963869"/>
            <a:ext cx="3455238" cy="2894131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Управляющая кнопка: в начало 5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71472" y="714356"/>
            <a:ext cx="750099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Благодаря системам управления файлами пользователям предоставляются следующие возможности: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ST type B" pitchFamily="2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Создание, удаление, переименование (и другие операции) именованных наборов данных (файлов) из своих программ или посредством специальных управляющих программ, реализующих функции интерфейса пользователя с его дан­ными и активно использующих систему управления файлами;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ST type B" pitchFamily="2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Работа с не дисковыми периферийными устройствами как с файлами;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ST type B" pitchFamily="2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Обмен данными между файлами, между устройствами, между файлом и уст­ройством (и наоборот);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OST type B" pitchFamily="2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Работа с файлами путем обращений к программным модулям системы управления файлами (часть 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API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ориентирована именно на работу с файлами);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Защита файлов от несанкционированного доступа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</a:rPr>
              <a:t> </a:t>
            </a:r>
          </a:p>
        </p:txBody>
      </p:sp>
      <p:pic>
        <p:nvPicPr>
          <p:cNvPr id="3" name="Рисунок 2" descr="0_166b1_921f10dc_XL.jpe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4380571"/>
            <a:ext cx="3143240" cy="24774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FS__novii_vzglyadna_failovie_sistemi_0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390525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28596" y="3500438"/>
            <a:ext cx="728667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GOST type B" pitchFamily="2" charset="0"/>
              </a:rPr>
              <a:t>Системы управления файлами отвечают за: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latin typeface="GOST type B" pitchFamily="2" charset="0"/>
              </a:rPr>
              <a:t> создание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latin typeface="GOST type B" pitchFamily="2" charset="0"/>
              </a:rPr>
              <a:t> уничтожение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latin typeface="GOST type B" pitchFamily="2" charset="0"/>
              </a:rPr>
              <a:t> организацию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latin typeface="GOST type B" pitchFamily="2" charset="0"/>
              </a:rPr>
              <a:t> чтение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latin typeface="GOST type B" pitchFamily="2" charset="0"/>
              </a:rPr>
              <a:t>запись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latin typeface="GOST type B" pitchFamily="2" charset="0"/>
              </a:rPr>
              <a:t> модификацию и перемещение файловой информации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latin typeface="GOST type B" pitchFamily="2" charset="0"/>
              </a:rPr>
              <a:t> управление доступом к файлам 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latin typeface="GOST type B" pitchFamily="2" charset="0"/>
              </a:rPr>
              <a:t> управление ресурсами, которые используются файлами</a:t>
            </a:r>
            <a:endParaRPr lang="ru-RU" sz="2000" dirty="0">
              <a:latin typeface="GOST type B" pitchFamily="2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5254900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089511"/>
            <a:ext cx="6357982" cy="476848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85786" y="571480"/>
            <a:ext cx="778674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Назначение системы управления файлами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предоставление более удобного доступа к данным, организованным как файлы, то есть вместо низкоуровневого доступа к данным с указанием конкретных физических адресов нужной нам записи используется логический доступ с указанием имени файла и записи в нем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a01287778d339970c0133f32db3af970b-800wi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1714480" y="2571744"/>
            <a:ext cx="5357850" cy="401838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357166"/>
            <a:ext cx="757239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,Italic"/>
              </a:rPr>
              <a:t>Область данных </a:t>
            </a: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диска</a:t>
            </a:r>
            <a:r>
              <a:rPr kumimoji="0" lang="ru-RU" sz="20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это область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следующая за загрузочным сектором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таблицами размещения файлов и корневым каталогом на любом логическом диске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Эта область контролируется с помощью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FAT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и корневого каталога и делится на ячейки размещения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называемые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,Italic"/>
              </a:rPr>
              <a:t>кластерами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OST type B" pitchFamily="2" charset="0"/>
                <a:ea typeface="Times New Roman" pitchFamily="18" charset="0"/>
                <a:cs typeface="TimesNewRoman"/>
              </a:rPr>
              <a:t>В этих кластерах и располагаются сохраняемые на диске файлы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142844" y="6429396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357</TotalTime>
  <Words>1173</Words>
  <PresentationFormat>Экран (4:3)</PresentationFormat>
  <Paragraphs>108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new</cp:lastModifiedBy>
  <cp:revision>44</cp:revision>
  <dcterms:modified xsi:type="dcterms:W3CDTF">2010-11-13T08:33:06Z</dcterms:modified>
</cp:coreProperties>
</file>