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754E1-E7D6-4788-9789-5813505716C2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1A026-4F63-4C05-8958-88541B465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221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1A026-4F63-4C05-8958-88541B46541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79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/>
          <a:lstStyle/>
          <a:p>
            <a:r>
              <a:rPr lang="ru-RU" dirty="0" smtClean="0"/>
              <a:t>Инвестиционный проект </a:t>
            </a:r>
            <a:r>
              <a:rPr lang="en-US" dirty="0" smtClean="0"/>
              <a:t>“</a:t>
            </a:r>
            <a:r>
              <a:rPr lang="ru-RU" dirty="0" smtClean="0"/>
              <a:t>Развитие АПК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AutoShape 2" descr="Картинки по запросу инвестиционные проекты апк 20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Картинки по запросу инвестиционные проекты апк 201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Картинки по запросу инвестиционные проекты апк 2015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танюша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65331"/>
            <a:ext cx="3279949" cy="38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танюша\Desktop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865331"/>
            <a:ext cx="4939433" cy="38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938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Обеспечение населения рабочими местами.</a:t>
            </a:r>
          </a:p>
          <a:p>
            <a:r>
              <a:rPr lang="ru-RU" dirty="0"/>
              <a:t>Укрепление экономической стабильности в стране.</a:t>
            </a:r>
          </a:p>
          <a:p>
            <a:r>
              <a:rPr lang="ru-RU" dirty="0"/>
              <a:t>Грамотное использование природных ресурсов напрямую способствует решению проблем безопасности </a:t>
            </a:r>
            <a:r>
              <a:rPr lang="ru-RU" dirty="0" smtClean="0"/>
              <a:t>экологии</a:t>
            </a:r>
          </a:p>
          <a:p>
            <a:r>
              <a:rPr lang="ru-RU" dirty="0" smtClean="0"/>
              <a:t>Более быстрое развитие автономности государства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Плюсы частных инвестиций для государства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29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755576" y="1484784"/>
            <a:ext cx="8136904" cy="3450696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Национальный проект </a:t>
            </a:r>
            <a:r>
              <a:rPr lang="ru-RU" sz="3200" i="1" dirty="0" smtClean="0"/>
              <a:t>– это комплексная программа мероприятий, направленная на стабилизацию положения в той или иной сфере </a:t>
            </a:r>
            <a:r>
              <a:rPr lang="ru-RU" sz="3200" i="1" dirty="0" smtClean="0"/>
              <a:t>жизнедеятельности </a:t>
            </a:r>
            <a:r>
              <a:rPr lang="ru-RU" sz="3200" i="1" dirty="0" smtClean="0"/>
              <a:t>нации</a:t>
            </a:r>
            <a:r>
              <a:rPr lang="ru-RU" sz="3200" i="1" dirty="0" smtClean="0"/>
              <a:t>.</a:t>
            </a:r>
          </a:p>
          <a:p>
            <a:r>
              <a:rPr lang="ru-RU" sz="3000" b="1" i="1" dirty="0"/>
              <a:t>Национальные проекты планируют меры, направленные на решение «точечных» проблем в затрагиваемых сферах, и денежные средства выделяются не на абстрактное «развитие отрасли», а на конкретные цели.</a:t>
            </a:r>
          </a:p>
          <a:p>
            <a:endParaRPr lang="ru-RU" sz="32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Национальный проект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543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0567" y="2348880"/>
            <a:ext cx="8928992" cy="460851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dirty="0" smtClean="0"/>
              <a:t>«Концентрация бюджетных и административных ресурсов на повышении качества жизни граждан России — это необходимое и логичное развитие нашего с вами экономического курса, который мы проводили в течение предыдущих пяти лет и будем проводить дальше. Это гарантия от инертного </a:t>
            </a:r>
            <a:r>
              <a:rPr lang="ru-RU" sz="2400" b="1" i="1" dirty="0" err="1" smtClean="0"/>
              <a:t>проедания</a:t>
            </a:r>
            <a:r>
              <a:rPr lang="ru-RU" sz="2400" b="1" i="1" dirty="0" smtClean="0"/>
              <a:t> средств без ощутимой отдачи. Это курс на инвестиции в человека, а значит — в будущее России».</a:t>
            </a:r>
            <a:endParaRPr lang="ru-RU" sz="24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92480" cy="207424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2"/>
                </a:solidFill>
              </a:rPr>
              <a:t>В 2000 году с приходом В. Путина к </a:t>
            </a:r>
            <a:r>
              <a:rPr lang="ru-RU" sz="3200" dirty="0" smtClean="0">
                <a:solidFill>
                  <a:schemeClr val="tx2"/>
                </a:solidFill>
              </a:rPr>
              <a:t>власти </a:t>
            </a:r>
            <a:r>
              <a:rPr lang="ru-RU" sz="3200" dirty="0">
                <a:solidFill>
                  <a:schemeClr val="tx2"/>
                </a:solidFill>
              </a:rPr>
              <a:t>было принято решение организовать обширное и долгосрочное мероприятие под названием «приоритетные национальные проекты».</a:t>
            </a:r>
          </a:p>
        </p:txBody>
      </p:sp>
    </p:spTree>
    <p:extLst>
      <p:ext uri="{BB962C8B-B14F-4D97-AF65-F5344CB8AC3E}">
        <p14:creationId xmlns:p14="http://schemas.microsoft.com/office/powerpoint/2010/main" val="4140674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611560" y="1772816"/>
            <a:ext cx="8229600" cy="499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2700" b="1" dirty="0"/>
              <a:t> </a:t>
            </a:r>
            <a:r>
              <a:rPr lang="ru-RU" sz="2700" b="1" dirty="0" smtClean="0"/>
              <a:t>Целью </a:t>
            </a:r>
            <a:r>
              <a:rPr lang="ru-RU" sz="2700" b="1" dirty="0"/>
              <a:t>сельскохозяйственного производства </a:t>
            </a:r>
            <a:r>
              <a:rPr lang="ru-RU" sz="2700" b="1" dirty="0" smtClean="0"/>
              <a:t>    является </a:t>
            </a:r>
            <a:r>
              <a:rPr lang="ru-RU" sz="2700" b="1" dirty="0"/>
              <a:t>выпуск в достаточном количестве продуктов питания, отвечающих требованиям потребителей. Это залог повышения качества жизни, как городского, так и сельского населения</a:t>
            </a:r>
            <a:r>
              <a:rPr lang="ru-RU" sz="2700" b="1" dirty="0" smtClean="0"/>
              <a:t>.</a:t>
            </a:r>
            <a:endParaRPr lang="ru-RU" sz="2700" b="1" dirty="0" smtClean="0"/>
          </a:p>
          <a:p>
            <a:r>
              <a:rPr lang="ru-RU" sz="2700" b="1" dirty="0" smtClean="0"/>
              <a:t>Проект реализуется </a:t>
            </a:r>
            <a:r>
              <a:rPr lang="ru-RU" sz="2700" b="1" dirty="0"/>
              <a:t>по трем направлениям: </a:t>
            </a:r>
          </a:p>
          <a:p>
            <a:r>
              <a:rPr lang="ru-RU" sz="2700" b="1" dirty="0" smtClean="0"/>
              <a:t>- Ускоренное </a:t>
            </a:r>
            <a:r>
              <a:rPr lang="ru-RU" sz="2700" b="1" dirty="0"/>
              <a:t>развитие животноводства.</a:t>
            </a:r>
          </a:p>
          <a:p>
            <a:r>
              <a:rPr lang="ru-RU" sz="2700" b="1" dirty="0" smtClean="0"/>
              <a:t>- Стимулирование </a:t>
            </a:r>
            <a:r>
              <a:rPr lang="ru-RU" sz="2700" b="1" dirty="0"/>
              <a:t>развития малых форм хозяйствования на селе.</a:t>
            </a:r>
          </a:p>
          <a:p>
            <a:r>
              <a:rPr lang="ru-RU" sz="2700" b="1" dirty="0" smtClean="0"/>
              <a:t>- Обеспечение </a:t>
            </a:r>
            <a:r>
              <a:rPr lang="ru-RU" sz="2700" b="1" dirty="0"/>
              <a:t>доступным жильем молодых специалистов и их семей на селе.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39556"/>
          </a:xfrm>
        </p:spPr>
        <p:txBody>
          <a:bodyPr>
            <a:normAutofit fontScale="90000"/>
          </a:bodyPr>
          <a:lstStyle/>
          <a:p>
            <a:r>
              <a:rPr lang="ru-RU" b="1" u="sng" dirty="0"/>
              <a:t>Национальный проект «Развитие АПК»</a:t>
            </a:r>
            <a:br>
              <a:rPr lang="ru-RU" b="1" u="sng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03837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260" y="548680"/>
            <a:ext cx="8414219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Доля федеральных округов в отобранных инвестиционных проектах</a:t>
            </a:r>
            <a:r>
              <a:rPr lang="ru-RU" sz="3200" b="1" dirty="0" smtClean="0"/>
              <a:t>, направленных </a:t>
            </a:r>
            <a:r>
              <a:rPr lang="ru-RU" sz="3200" b="1" dirty="0"/>
              <a:t>на развитие молочного скотоводства в 2015 г., </a:t>
            </a:r>
            <a:r>
              <a:rPr lang="ru-RU" sz="3200" b="1" dirty="0" smtClean="0"/>
              <a:t>%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1026" name="Picture 2" descr="C:\Users\танюша\Desktop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7" y="1700808"/>
            <a:ext cx="835292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552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ru-RU" sz="2400" dirty="0"/>
              <a:t>Минсельхоз отобрал для финансирования 464 инвестиционных проекта, реализация которых будет способствовать </a:t>
            </a:r>
            <a:r>
              <a:rPr lang="ru-RU" sz="2400" dirty="0" err="1"/>
              <a:t>импортозамещению</a:t>
            </a:r>
            <a:r>
              <a:rPr lang="ru-RU" sz="2400" dirty="0"/>
              <a:t> в приоритетных направлениях АПК. Их общая сумма составляет 265,937 млрд рублей.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 smtClean="0"/>
          </a:p>
          <a:p>
            <a:r>
              <a:rPr lang="ru-RU" sz="2400" dirty="0" smtClean="0"/>
              <a:t>это </a:t>
            </a:r>
            <a:r>
              <a:rPr lang="ru-RU" sz="2400" dirty="0"/>
              <a:t>проекты в овощеводстве защищенного грунта, строительстве овощехранилищ, переработке плодов и ягод, молочном скотоводстве и переработке молочной продукции, свиноводстве, птицеводстве и мясном скотоводстве. 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Инвестиции государства в АПК </a:t>
            </a:r>
            <a:br>
              <a:rPr lang="ru-RU" dirty="0" smtClean="0"/>
            </a:br>
            <a:r>
              <a:rPr lang="ru-RU" dirty="0" smtClean="0"/>
              <a:t>Проект </a:t>
            </a:r>
            <a:r>
              <a:rPr lang="ru-RU" dirty="0" err="1" smtClean="0"/>
              <a:t>импортозамещение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12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Инвесторы, особенно крупные, уже пресытились стандартными перспективами размещения средств. Все большее число организаций, да и частных лиц предпочитают рассмотреть такой способ вложения денег, как инвестирование в сельское хозяйство</a:t>
            </a:r>
            <a:r>
              <a:rPr lang="ru-RU" dirty="0" smtClean="0"/>
              <a:t>.</a:t>
            </a:r>
          </a:p>
          <a:p>
            <a:r>
              <a:rPr lang="ru-RU" dirty="0"/>
              <a:t>за последние 6 лет в АПК России было привлечено свыше 1 трлн рублей частных инвестиций, совокупный объем господдержки за этот период составил более 563 млрд рублей.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Частные инвестиции в АПК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515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Большие риски. Сельскохозяйственное производство зависит от множества факторов, на которые ни производитель, ни инвестор повлиять не </a:t>
            </a:r>
            <a:r>
              <a:rPr lang="ru-RU" dirty="0" smtClean="0"/>
              <a:t>могут.</a:t>
            </a:r>
          </a:p>
          <a:p>
            <a:r>
              <a:rPr lang="ru-RU" dirty="0"/>
              <a:t>Долгое ожидание прибыли. Для того чтобы получить прибыль, нужно не просто вырастить урожай</a:t>
            </a:r>
            <a:r>
              <a:rPr lang="ru-RU" dirty="0" smtClean="0"/>
              <a:t>.</a:t>
            </a:r>
          </a:p>
          <a:p>
            <a:r>
              <a:rPr lang="ru-RU" dirty="0"/>
              <a:t>Необходимость модернизации </a:t>
            </a:r>
            <a:r>
              <a:rPr lang="ru-RU" dirty="0" smtClean="0"/>
              <a:t>отрасли.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Минусы для инвесторов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7978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Самое главное преимущество инвестора заключается в том, что сельскохозяйственная продукция никогда не падает в цене</a:t>
            </a:r>
            <a:r>
              <a:rPr lang="ru-RU" dirty="0" smtClean="0"/>
              <a:t>.</a:t>
            </a:r>
          </a:p>
          <a:p>
            <a:r>
              <a:rPr lang="ru-RU" dirty="0"/>
              <a:t>Постоянный спрос на </a:t>
            </a:r>
            <a:r>
              <a:rPr lang="ru-RU" dirty="0" smtClean="0"/>
              <a:t>продукцию</a:t>
            </a:r>
          </a:p>
          <a:p>
            <a:r>
              <a:rPr lang="ru-RU" dirty="0" smtClean="0"/>
              <a:t>Развитие проекта </a:t>
            </a:r>
            <a:r>
              <a:rPr lang="ru-RU" dirty="0" err="1" smtClean="0"/>
              <a:t>импортозамещения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Плюсы для инвесторов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8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55</TotalTime>
  <Words>428</Words>
  <Application>Microsoft Office PowerPoint</Application>
  <PresentationFormat>Экран (4:3)</PresentationFormat>
  <Paragraphs>33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Инвестиционный проект “Развитие АПК”</vt:lpstr>
      <vt:lpstr>Национальный проект</vt:lpstr>
      <vt:lpstr>В 2000 году с приходом В. Путина к власти было принято решение организовать обширное и долгосрочное мероприятие под названием «приоритетные национальные проекты».</vt:lpstr>
      <vt:lpstr>Национальный проект «Развитие АПК» </vt:lpstr>
      <vt:lpstr>Доля федеральных округов в отобранных инвестиционных проектах, направленных на развитие молочного скотоводства в 2015 г., % </vt:lpstr>
      <vt:lpstr>Инвестиции государства в АПК  Проект импортозамещение»</vt:lpstr>
      <vt:lpstr>Частные инвестиции в АПК</vt:lpstr>
      <vt:lpstr>Минусы для инвесторов</vt:lpstr>
      <vt:lpstr>Плюсы для инвесторов</vt:lpstr>
      <vt:lpstr>Плюсы частных инвестиций для государства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проект “Развитие АПК”</dc:title>
  <dc:creator>танюша</dc:creator>
  <cp:lastModifiedBy>танюша</cp:lastModifiedBy>
  <cp:revision>9</cp:revision>
  <dcterms:created xsi:type="dcterms:W3CDTF">2016-06-07T06:58:49Z</dcterms:created>
  <dcterms:modified xsi:type="dcterms:W3CDTF">2016-06-07T08:05:57Z</dcterms:modified>
</cp:coreProperties>
</file>