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6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A05-DCF8-E84C-8686-2D88DE65A529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B8225-D156-8C41-8BA8-C30324E132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4728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A05-DCF8-E84C-8686-2D88DE65A529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B8225-D156-8C41-8BA8-C30324E132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881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A05-DCF8-E84C-8686-2D88DE65A529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B8225-D156-8C41-8BA8-C30324E132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002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A05-DCF8-E84C-8686-2D88DE65A529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B8225-D156-8C41-8BA8-C30324E132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829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A05-DCF8-E84C-8686-2D88DE65A529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B8225-D156-8C41-8BA8-C30324E132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8228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A05-DCF8-E84C-8686-2D88DE65A529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B8225-D156-8C41-8BA8-C30324E132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511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A05-DCF8-E84C-8686-2D88DE65A529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B8225-D156-8C41-8BA8-C30324E132B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678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A05-DCF8-E84C-8686-2D88DE65A529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B8225-D156-8C41-8BA8-C30324E132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248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A05-DCF8-E84C-8686-2D88DE65A529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B8225-D156-8C41-8BA8-C30324E132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020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A05-DCF8-E84C-8686-2D88DE65A529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B8225-D156-8C41-8BA8-C30324E132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55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BC9DA05-DCF8-E84C-8686-2D88DE65A529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B8225-D156-8C41-8BA8-C30324E132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730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0BC9DA05-DCF8-E84C-8686-2D88DE65A529}" type="datetimeFigureOut">
              <a:rPr lang="ru-RU" smtClean="0"/>
              <a:t>25.11.2016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559B8225-D156-8C41-8BA8-C30324E132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803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3951" y="1047021"/>
            <a:ext cx="9144000" cy="2387600"/>
          </a:xfrm>
        </p:spPr>
        <p:txBody>
          <a:bodyPr/>
          <a:lstStyle/>
          <a:p>
            <a:r>
              <a:rPr lang="ru-RU"/>
              <a:t>Виды безработицы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87344" y="4354687"/>
            <a:ext cx="9144000" cy="1655762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/>
              <a:t>Выполнили: </a:t>
            </a:r>
          </a:p>
          <a:p>
            <a:pPr algn="r"/>
            <a:r>
              <a:rPr lang="ru-RU" dirty="0" err="1"/>
              <a:t>Лободина</a:t>
            </a:r>
            <a:r>
              <a:rPr lang="ru-RU" dirty="0"/>
              <a:t> Виктория</a:t>
            </a:r>
          </a:p>
          <a:p>
            <a:pPr algn="r"/>
            <a:r>
              <a:rPr lang="ru-RU" dirty="0"/>
              <a:t>Мамаева Анжела</a:t>
            </a:r>
          </a:p>
          <a:p>
            <a:pPr algn="r"/>
            <a:r>
              <a:rPr lang="ru-RU" dirty="0"/>
              <a:t>Солнцева Ирина</a:t>
            </a:r>
          </a:p>
          <a:p>
            <a:pPr algn="r"/>
            <a:r>
              <a:rPr lang="ru-RU" dirty="0"/>
              <a:t>Цой Илья</a:t>
            </a:r>
          </a:p>
        </p:txBody>
      </p:sp>
    </p:spTree>
    <p:extLst>
      <p:ext uri="{BB962C8B-B14F-4D97-AF65-F5344CB8AC3E}">
        <p14:creationId xmlns:p14="http://schemas.microsoft.com/office/powerpoint/2010/main" val="14547528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700" y="682625"/>
            <a:ext cx="11127581" cy="4351338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Кроме того, отмечается 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остаточная безработица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- часть (не учитываемая официальной статистикой) рабочей силы, которая остается безработной даже в условиях полной занятости в силу профессиональной или моральной неспособности работать; 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637" y="2330263"/>
            <a:ext cx="6090320" cy="4057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666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5140" y="361328"/>
            <a:ext cx="115420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Скрытая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безработица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- не учитываемая официальной статистикой безработица (работающие неполный рабочий день, незанятые трудоспособные в сельской местности и т.п.), особенно характерна для аграрного сектора экономики, где производство носит сезонный характер; 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79" y="2081212"/>
            <a:ext cx="66675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2951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1694" y="354577"/>
            <a:ext cx="114479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Добровольная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безработица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- часть населения становится безработной по различным причинам при наличии средств к существованию и без них (бомжи, лица, уклоняющиеся от участия в общественном труде и др.).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068" y="1777654"/>
            <a:ext cx="7965156" cy="439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410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025" y="400236"/>
            <a:ext cx="11291046" cy="4351338"/>
          </a:xfrm>
        </p:spPr>
        <p:txBody>
          <a:bodyPr/>
          <a:lstStyle/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Одним из характерных негативных проявлений макроэкономической нестабильности является существование безработицы. 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Безработица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- это процесс снижения численности трудоспособных трудовых ресурсов, занятых работой.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3320" y="2001650"/>
            <a:ext cx="5968455" cy="404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80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7689" y="305787"/>
            <a:ext cx="7729728" cy="1188720"/>
          </a:xfrm>
        </p:spPr>
        <p:txBody>
          <a:bodyPr>
            <a:normAutofit/>
          </a:bodyPr>
          <a:lstStyle/>
          <a:p>
            <a:pPr algn="ctr"/>
            <a:r>
              <a:rPr lang="ru-RU" sz="28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Существует три категории населения старше 16 лет.</a:t>
            </a:r>
            <a:endParaRPr lang="ru-RU" sz="2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7627144" cy="4351338"/>
          </a:xfrm>
        </p:spPr>
        <p:txBody>
          <a:bodyPr/>
          <a:lstStyle/>
          <a:p>
            <a:r>
              <a:rPr lang="ru-RU" sz="24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 категория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 </a:t>
            </a:r>
            <a:r>
              <a:rPr lang="ru-RU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Занятые (работающие)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- люди, которые имеют работу, и те, кто, имея работу, временно по каким-то причинам (болезнь, отпуск) не работают.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 категория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 </a:t>
            </a:r>
            <a:r>
              <a:rPr lang="ru-RU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Безработные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- люди, не имеющие работу, но активно занятые ее поиском.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 категория.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 включаемые в состав рабочей силы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- студенты, учащиеся, домохозяйки и те, кто просто не хочет работать по каким бы то ни было причинам. Это экономически неактивная часть населения.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8364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7459" y="537687"/>
            <a:ext cx="5508906" cy="4351338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сумме лица, относящиеся к первой и второй категориям, представляют 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рабочую силу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страны. Можно сказать, что безработица - это избыток экономически активного населения по отношению к спросу на рабочую силу. </a:t>
            </a:r>
            <a:endParaRPr lang="ru-RU" sz="24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2400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безработицы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рассчитывается как отношение количества безработных к количеству лиц, представляющих рабочую силу, и выражается в процентах.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9049" y="191293"/>
            <a:ext cx="3724415" cy="27684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0800" y="3257559"/>
            <a:ext cx="4350576" cy="3262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69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136" y="319233"/>
            <a:ext cx="7729728" cy="1188720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Существует несколько видов безработицы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9722" y="1650813"/>
            <a:ext cx="3693459" cy="4351338"/>
          </a:xfrm>
        </p:spPr>
        <p:txBody>
          <a:bodyPr/>
          <a:lstStyle/>
          <a:p>
            <a:pPr lvl="0"/>
            <a:r>
              <a:rPr lang="ru-RU" sz="2000" b="1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Фрикционная безработица</a:t>
            </a:r>
            <a:r>
              <a:rPr lang="ru-RU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кратковременная незанятость работников, связанная с поиском новой работы или профессии, с временным увольнением или с потерей сезонной работы.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575612" y="1650813"/>
            <a:ext cx="466612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Структурная (технологическая) безработица</a:t>
            </a:r>
            <a:r>
              <a:rPr lang="ru-RU" sz="2000" dirty="0"/>
              <a:t> - безработица, вызванная снижением спроса на рабочую силу определенного качества (квалификации, профессии и т.д.) в связи с изменением структуры общественного производства.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31" y="3826482"/>
            <a:ext cx="3829050" cy="27813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46183" t="28864" r="3463" b="21047"/>
          <a:stretch/>
        </p:blipFill>
        <p:spPr>
          <a:xfrm>
            <a:off x="6790765" y="3897582"/>
            <a:ext cx="3801036" cy="27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790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9328" y="914797"/>
            <a:ext cx="10697766" cy="4351338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Сочетание (сумма) фрикционной и структурной типов безработицы образует так называемый 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естественный уровень безработицы </a:t>
            </a:r>
            <a:r>
              <a:rPr lang="ru-RU" sz="24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уровень полной занятости</a:t>
            </a:r>
            <a:r>
              <a:rPr lang="ru-RU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или 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равновесную безработицу</a:t>
            </a:r>
            <a:r>
              <a:rPr lang="ru-RU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962" y="2601165"/>
            <a:ext cx="54768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407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318" y="1247402"/>
            <a:ext cx="5280211" cy="4351338"/>
          </a:xfrm>
        </p:spPr>
        <p:txBody>
          <a:bodyPr/>
          <a:lstStyle/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различные исторические эпохи уровень естественной безработицы неодинаков. В условиях научно-технического прогресса и большой подвижности рабочей силы он имеет тенденцию к повышению ( в 60-е годы считалось, что естественной является безработица в 4%, в 90-е - 5-6%).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8975"/>
          <a:stretch/>
        </p:blipFill>
        <p:spPr>
          <a:xfrm>
            <a:off x="6351494" y="1247402"/>
            <a:ext cx="5420488" cy="3608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51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3730" y="1583578"/>
            <a:ext cx="5334000" cy="4351338"/>
          </a:xfrm>
        </p:spPr>
        <p:txBody>
          <a:bodyPr/>
          <a:lstStyle/>
          <a:p>
            <a:r>
              <a:rPr lang="ru-RU" sz="2400" b="1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Циклическая безработица</a:t>
            </a:r>
            <a:r>
              <a:rPr lang="ru-RU" sz="2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ru-RU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безработица, порождаемая циклическими колебаниями экономической активности, когда возникает относительный избыток экономически активного населения. Особенно ярко проявляется в фазах спада и депрессии экономической системы.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881" t="28580" r="38849" b="2989"/>
          <a:stretch/>
        </p:blipFill>
        <p:spPr>
          <a:xfrm>
            <a:off x="6360458" y="1193613"/>
            <a:ext cx="5163986" cy="454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73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3914" y="1761103"/>
            <a:ext cx="6123286" cy="459246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8813" y="304127"/>
            <a:ext cx="7170469" cy="4351338"/>
          </a:xfrm>
        </p:spPr>
        <p:txBody>
          <a:bodyPr>
            <a:normAutofit fontScale="77500" lnSpcReduction="20000"/>
          </a:bodyPr>
          <a:lstStyle/>
          <a:p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Циклическая безработица опасна еще и тем, что, кроме социальных бедствий, она приносит еще и явные потери в объеме реального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ВВП. При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наличии безработицы часть экономически активного населения не в состоянии найти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применение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своей рабочей силе и вносить вклад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увеличение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объема ВВП.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Указанное                                                                                 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отношение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получило название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</a:t>
            </a:r>
            <a:r>
              <a:rPr lang="ru-RU" sz="28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закона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Оукена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Закон показывает,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что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превышение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фактического                                                                                          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уровня безработицы над ее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естественным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уровнем на 1%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сопровождается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отставанием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фактического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объема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ВВП                                                                                               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 потенциально возможного на 2-3%.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8059893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Посылка</Template>
  <TotalTime>56</TotalTime>
  <Words>172</Words>
  <Application>Microsoft Office PowerPoint</Application>
  <PresentationFormat>Широкоэкранный</PresentationFormat>
  <Paragraphs>24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Corbel</vt:lpstr>
      <vt:lpstr>Gill Sans MT</vt:lpstr>
      <vt:lpstr>Times New Roman</vt:lpstr>
      <vt:lpstr>Parcel</vt:lpstr>
      <vt:lpstr>Виды безработицы</vt:lpstr>
      <vt:lpstr>Презентация PowerPoint</vt:lpstr>
      <vt:lpstr>Существует три категории населения старше 16 лет.</vt:lpstr>
      <vt:lpstr>Презентация PowerPoint</vt:lpstr>
      <vt:lpstr>Существует несколько видов безработицы.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безработицы</dc:title>
  <dc:creator>Ира</dc:creator>
  <cp:lastModifiedBy>Ира</cp:lastModifiedBy>
  <cp:revision>7</cp:revision>
  <dcterms:modified xsi:type="dcterms:W3CDTF">2016-11-24T19:28:10Z</dcterms:modified>
</cp:coreProperties>
</file>