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3E667A53-D2BC-420F-B43D-440F7D5C7423}" type="datetimeFigureOut">
              <a:rPr lang="ru-RU" smtClean="0"/>
              <a:t>13.04.2012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4CA2EB4-CBDB-4D5E-8860-F9821E04721A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Первобытная история человечества.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Подготовили студентки 1к. Пот-3., БЭ: Богдан Татьяна, Шатрова Марина.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159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2950936" cy="107343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Мезолит</a:t>
            </a:r>
            <a:endParaRPr lang="ru-RU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4135044" cy="498065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628800"/>
            <a:ext cx="4248472" cy="504055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/>
              <a:t>Период между палеолитом и неолитом, X—VI тысяч лет до нашей эры. Период начался с завершения последнего ледникового периода и продолжался до повышения уровня мирового океана, что вызвало необходимость людей адаптироваться к окружающей обстановке и находить новые источники своего пропитания.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3815891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2950936" cy="929417"/>
          </a:xfrm>
        </p:spPr>
        <p:txBody>
          <a:bodyPr/>
          <a:lstStyle/>
          <a:p>
            <a:r>
              <a:rPr lang="ru-RU" sz="4800" dirty="0" smtClean="0"/>
              <a:t>Неолит</a:t>
            </a:r>
            <a:endParaRPr lang="ru-RU" sz="4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224908" cy="438334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340768"/>
            <a:ext cx="4104456" cy="5328591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Новый каменный век характеризовался появлением сельского хозяйства и скотоводства во время так называемой неолитической революции, развитием гончарного ремесла и появлением первых крупных поселений людей, таких как Чатал-Гуюк и </a:t>
            </a:r>
            <a:r>
              <a:rPr lang="ru-RU" sz="2800" dirty="0" smtClean="0"/>
              <a:t>Иерихон.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47886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0960"/>
            <a:ext cx="7315200" cy="1034577"/>
          </a:xfrm>
        </p:spPr>
        <p:txBody>
          <a:bodyPr/>
          <a:lstStyle/>
          <a:p>
            <a:r>
              <a:rPr lang="ru-RU" dirty="0" smtClean="0"/>
              <a:t>Медный век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104" y="980728"/>
            <a:ext cx="8424936" cy="2880320"/>
          </a:xfrm>
        </p:spPr>
        <p:txBody>
          <a:bodyPr>
            <a:normAutofit/>
          </a:bodyPr>
          <a:lstStyle/>
          <a:p>
            <a:r>
              <a:rPr lang="ru-RU" sz="2800" dirty="0"/>
              <a:t>- период в истории первобытного общества, переходный период от каменного века к бронзовому веку. Приблизительно охватывает период 4-3 тыс. до н. э., но на некоторых территориях существует и дольше, а на некоторых отсутствует вовсе.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642975"/>
            <a:ext cx="6084168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47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-40640"/>
            <a:ext cx="7315200" cy="1034577"/>
          </a:xfrm>
        </p:spPr>
        <p:txBody>
          <a:bodyPr/>
          <a:lstStyle/>
          <a:p>
            <a:r>
              <a:rPr lang="ru-RU" dirty="0" smtClean="0"/>
              <a:t>Бронзовый век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196752"/>
            <a:ext cx="8712968" cy="2736304"/>
          </a:xfrm>
        </p:spPr>
        <p:txBody>
          <a:bodyPr>
            <a:normAutofit/>
          </a:bodyPr>
          <a:lstStyle/>
          <a:p>
            <a:r>
              <a:rPr lang="ru-RU" sz="2800" dirty="0"/>
              <a:t> — период в истории первобытного общества, характеризующийся ведущей ролью изделий из бронзы, что было связано с улучшением обработки таких металлов как медь и олово, получаемых из рудных месторождений, и последующим получением из них бронзы.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985767"/>
            <a:ext cx="3608333" cy="2872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47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244408" cy="1152127"/>
          </a:xfrm>
        </p:spPr>
        <p:txBody>
          <a:bodyPr/>
          <a:lstStyle/>
          <a:p>
            <a:r>
              <a:rPr lang="ru-RU" dirty="0" smtClean="0"/>
              <a:t>Периоды бронзового 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060848"/>
            <a:ext cx="7690048" cy="4610354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4800" dirty="0" smtClean="0">
                <a:solidFill>
                  <a:schemeClr val="tx1">
                    <a:lumMod val="95000"/>
                  </a:schemeClr>
                </a:solidFill>
              </a:rPr>
              <a:t>Ранний </a:t>
            </a:r>
            <a:r>
              <a:rPr lang="ru-RU" sz="4800" dirty="0">
                <a:solidFill>
                  <a:schemeClr val="tx1">
                    <a:lumMod val="95000"/>
                  </a:schemeClr>
                </a:solidFill>
              </a:rPr>
              <a:t>бронзовый век</a:t>
            </a:r>
          </a:p>
          <a:p>
            <a:pPr>
              <a:buFont typeface="+mj-lt"/>
              <a:buAutoNum type="arabicPeriod"/>
            </a:pPr>
            <a:r>
              <a:rPr lang="ru-RU" sz="4800" dirty="0">
                <a:solidFill>
                  <a:schemeClr val="tx1">
                    <a:lumMod val="95000"/>
                  </a:schemeClr>
                </a:solidFill>
              </a:rPr>
              <a:t>Средний бронзовый век</a:t>
            </a:r>
          </a:p>
          <a:p>
            <a:pPr>
              <a:buFont typeface="+mj-lt"/>
              <a:buAutoNum type="arabicPeriod"/>
            </a:pPr>
            <a:r>
              <a:rPr lang="ru-RU" sz="4800" dirty="0">
                <a:solidFill>
                  <a:schemeClr val="tx1">
                    <a:lumMod val="95000"/>
                  </a:schemeClr>
                </a:solidFill>
              </a:rPr>
              <a:t>Поздний бронзовый век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8341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315200" cy="1154097"/>
          </a:xfrm>
        </p:spPr>
        <p:txBody>
          <a:bodyPr/>
          <a:lstStyle/>
          <a:p>
            <a:r>
              <a:rPr lang="ru-RU" dirty="0" smtClean="0"/>
              <a:t>Ранний бронзовый век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700808"/>
            <a:ext cx="4752528" cy="4871341"/>
          </a:xfrm>
        </p:spPr>
      </p:pic>
      <p:sp>
        <p:nvSpPr>
          <p:cNvPr id="5" name="Прямоугольник 4"/>
          <p:cNvSpPr/>
          <p:nvPr/>
        </p:nvSpPr>
        <p:spPr>
          <a:xfrm>
            <a:off x="395536" y="1700808"/>
            <a:ext cx="34563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Рубежом, отделявшим медный век от бронзового века, был распад Балкано-Карпатской металлургической провинции (1-я половина 4 тыс.) и формирование ок. 35/33 вв. Циркумпонтийской металлургической провинции.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3830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315200" cy="1154097"/>
          </a:xfrm>
        </p:spPr>
        <p:txBody>
          <a:bodyPr/>
          <a:lstStyle/>
          <a:p>
            <a:r>
              <a:rPr lang="ru-RU" dirty="0" smtClean="0"/>
              <a:t>Средний бронзовый век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988840"/>
            <a:ext cx="5215886" cy="4258617"/>
          </a:xfrm>
        </p:spPr>
      </p:pic>
      <p:sp>
        <p:nvSpPr>
          <p:cNvPr id="5" name="Прямоугольник 4"/>
          <p:cNvSpPr/>
          <p:nvPr/>
        </p:nvSpPr>
        <p:spPr>
          <a:xfrm>
            <a:off x="30376" y="1653183"/>
            <a:ext cx="3317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среднем бронзовом веке (26/25 −20/19 вв. </a:t>
            </a:r>
            <a:r>
              <a:rPr lang="ru-RU" sz="2800" dirty="0" err="1" smtClean="0"/>
              <a:t>д.н</a:t>
            </a:r>
            <a:r>
              <a:rPr lang="ru-RU" sz="2800" dirty="0" smtClean="0"/>
              <a:t>. э.) происходит расширение (в основном на север) зоны, занятой металлоносными культурами.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4479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6120680" cy="1154097"/>
          </a:xfrm>
        </p:spPr>
        <p:txBody>
          <a:bodyPr/>
          <a:lstStyle/>
          <a:p>
            <a:r>
              <a:rPr lang="ru-RU" dirty="0" smtClean="0"/>
              <a:t>Поздний бронзовый век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60" y="2132856"/>
            <a:ext cx="5887029" cy="3826569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412776"/>
            <a:ext cx="27363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Началом позднего бронзового века является распад Циркумпонтийской металлургической провинции на рубеже 3 и 2 </a:t>
            </a:r>
            <a:r>
              <a:rPr lang="ru-RU" sz="2800" dirty="0" err="1" smtClean="0"/>
              <a:t>тыс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688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80"/>
            <a:ext cx="7315200" cy="1154097"/>
          </a:xfrm>
        </p:spPr>
        <p:txBody>
          <a:bodyPr/>
          <a:lstStyle/>
          <a:p>
            <a:r>
              <a:rPr lang="ru-RU" dirty="0" smtClean="0"/>
              <a:t>Железный век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72816"/>
            <a:ext cx="5294113" cy="4546649"/>
          </a:xfrm>
        </p:spPr>
      </p:pic>
      <p:sp>
        <p:nvSpPr>
          <p:cNvPr id="5" name="Прямоугольник 4"/>
          <p:cNvSpPr/>
          <p:nvPr/>
        </p:nvSpPr>
        <p:spPr>
          <a:xfrm>
            <a:off x="-8488" y="2060848"/>
            <a:ext cx="3572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— период в истории первобытного общества, характеризующийся распространением металлургии железа и изготовлением железных орудий.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2080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64705"/>
            <a:ext cx="7315200" cy="5112568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Первобытное общество (также доисторическое общество) — период в истории человечества до изобретения письменности, после которого появляется возможность исторических исследований, основанных на изучении письменных источников. </a:t>
            </a:r>
          </a:p>
        </p:txBody>
      </p:sp>
    </p:spTree>
    <p:extLst>
      <p:ext uri="{BB962C8B-B14F-4D97-AF65-F5344CB8AC3E}">
        <p14:creationId xmlns:p14="http://schemas.microsoft.com/office/powerpoint/2010/main" val="1256795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3973874" cy="51206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332656"/>
            <a:ext cx="4032448" cy="5973827"/>
          </a:xfrm>
        </p:spPr>
        <p:txBody>
          <a:bodyPr>
            <a:noAutofit/>
          </a:bodyPr>
          <a:lstStyle/>
          <a:p>
            <a:r>
              <a:rPr lang="ru-RU" sz="2800" dirty="0"/>
              <a:t>Поскольку письменность появилась у разных народов в разное время, ко многим культурам термин доисторический либо не применяется, либо его смысл и временные границы не совпадают с человечеством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155851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"/>
            <a:ext cx="7315200" cy="3140967"/>
          </a:xfrm>
        </p:spPr>
        <p:txBody>
          <a:bodyPr>
            <a:noAutofit/>
          </a:bodyPr>
          <a:lstStyle/>
          <a:p>
            <a:r>
              <a:rPr lang="ru-RU" sz="2400" dirty="0"/>
              <a:t>В различное время предлагалась различная периодизация развития человеческого общества. Так, А. </a:t>
            </a:r>
            <a:r>
              <a:rPr lang="ru-RU" sz="2400" dirty="0" err="1"/>
              <a:t>Фергюсон</a:t>
            </a:r>
            <a:r>
              <a:rPr lang="ru-RU" sz="2400" dirty="0"/>
              <a:t> и затем Морган использовали периодизацию истории, включавшую три этапа: дикость, варварство и цивилизацию, причём первые две стадии были разбиты Морганом на три ступени (низшую, среднюю и высшую) каждая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573016"/>
            <a:ext cx="7150875" cy="2663701"/>
          </a:xfrm>
        </p:spPr>
      </p:pic>
    </p:spTree>
    <p:extLst>
      <p:ext uri="{BB962C8B-B14F-4D97-AF65-F5344CB8AC3E}">
        <p14:creationId xmlns:p14="http://schemas.microsoft.com/office/powerpoint/2010/main" val="139495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8675672" cy="9806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Археологическая периодизация: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564904"/>
            <a:ext cx="5832648" cy="288032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Каменный век.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Бронзовый век.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400" dirty="0" smtClean="0"/>
              <a:t>Железный век.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45808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7315200" cy="1610641"/>
          </a:xfrm>
        </p:spPr>
        <p:txBody>
          <a:bodyPr/>
          <a:lstStyle/>
          <a:p>
            <a:r>
              <a:rPr lang="ru-RU" dirty="0"/>
              <a:t>Периодизация  П. П. </a:t>
            </a:r>
            <a:r>
              <a:rPr lang="ru-RU" dirty="0" smtClean="0"/>
              <a:t>Ефименко и др.: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924944"/>
            <a:ext cx="7315200" cy="288032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dirty="0"/>
              <a:t>эпоха первобытного стада;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эпоха родового строя;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/>
              <a:t>эпоха разложения общинно-родового строя</a:t>
            </a:r>
          </a:p>
        </p:txBody>
      </p:sp>
    </p:spTree>
    <p:extLst>
      <p:ext uri="{BB962C8B-B14F-4D97-AF65-F5344CB8AC3E}">
        <p14:creationId xmlns:p14="http://schemas.microsoft.com/office/powerpoint/2010/main" val="174550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2950936" cy="785401"/>
          </a:xfrm>
        </p:spPr>
        <p:txBody>
          <a:bodyPr/>
          <a:lstStyle/>
          <a:p>
            <a:r>
              <a:rPr lang="ru-RU" dirty="0"/>
              <a:t>Каменный век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381" y="1412776"/>
            <a:ext cx="4039245" cy="479593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1412777"/>
            <a:ext cx="3397792" cy="4893706"/>
          </a:xfrm>
        </p:spPr>
        <p:txBody>
          <a:bodyPr>
            <a:noAutofit/>
          </a:bodyPr>
          <a:lstStyle/>
          <a:p>
            <a:r>
              <a:rPr lang="ru-RU" sz="2000" dirty="0"/>
              <a:t>— древнейший период в истории человечества, когда основные орудия труда и оружие изготавливались, главным образом, из камня, но употреблялось также дерево и кость. В конце каменного века распространилось использование глины (посуда, кирпичные постройки, скульптура).</a:t>
            </a:r>
          </a:p>
        </p:txBody>
      </p:sp>
    </p:spTree>
    <p:extLst>
      <p:ext uri="{BB962C8B-B14F-4D97-AF65-F5344CB8AC3E}">
        <p14:creationId xmlns:p14="http://schemas.microsoft.com/office/powerpoint/2010/main" val="123978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640"/>
            <a:ext cx="7315200" cy="2595025"/>
          </a:xfrm>
        </p:spPr>
        <p:txBody>
          <a:bodyPr/>
          <a:lstStyle/>
          <a:p>
            <a:r>
              <a:rPr lang="ru-RU" dirty="0" smtClean="0"/>
              <a:t>Периодизация каменного века.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780928"/>
            <a:ext cx="7185992" cy="353023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Палеолит. (Нижний, средний и верхний)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Мезолит и эпипалеолит.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000" dirty="0" smtClean="0"/>
              <a:t>Неолит.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81692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4536504" cy="1368151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Палеолит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4195288" cy="512524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060848"/>
            <a:ext cx="4032448" cy="4536504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Период древнейшей истории человечества, захватывающий временную эпоху с момента выделения человека из животного состояния и появления первобытно-общинного строя до окончательного отступления ледников. </a:t>
            </a:r>
          </a:p>
        </p:txBody>
      </p:sp>
    </p:spTree>
    <p:extLst>
      <p:ext uri="{BB962C8B-B14F-4D97-AF65-F5344CB8AC3E}">
        <p14:creationId xmlns:p14="http://schemas.microsoft.com/office/powerpoint/2010/main" val="125719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110</TotalTime>
  <Words>526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Перспектива</vt:lpstr>
      <vt:lpstr>Первобытная история человечества.</vt:lpstr>
      <vt:lpstr>Первобытное общество (также доисторическое общество) — период в истории человечества до изобретения письменности, после которого появляется возможность исторических исследований, основанных на изучении письменных источников. </vt:lpstr>
      <vt:lpstr>Презентация PowerPoint</vt:lpstr>
      <vt:lpstr>В различное время предлагалась различная периодизация развития человеческого общества. Так, А. Фергюсон и затем Морган использовали периодизацию истории, включавшую три этапа: дикость, варварство и цивилизацию, причём первые две стадии были разбиты Морганом на три ступени (низшую, среднюю и высшую) каждая</vt:lpstr>
      <vt:lpstr>Археологическая периодизация:</vt:lpstr>
      <vt:lpstr>Периодизация  П. П. Ефименко и др.:</vt:lpstr>
      <vt:lpstr>Каменный век</vt:lpstr>
      <vt:lpstr>Периодизация каменного века.</vt:lpstr>
      <vt:lpstr>Палеолит</vt:lpstr>
      <vt:lpstr>Мезолит</vt:lpstr>
      <vt:lpstr>Неолит</vt:lpstr>
      <vt:lpstr>Медный век</vt:lpstr>
      <vt:lpstr>Бронзовый век</vt:lpstr>
      <vt:lpstr>Периоды бронзового века</vt:lpstr>
      <vt:lpstr>Ранний бронзовый век</vt:lpstr>
      <vt:lpstr>Средний бронзовый век</vt:lpstr>
      <vt:lpstr>Поздний бронзовый век</vt:lpstr>
      <vt:lpstr>Железный век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Первобытная история человечества.</dc:title>
  <dc:creator>Татьяна</dc:creator>
  <cp:lastModifiedBy>Татьяна</cp:lastModifiedBy>
  <cp:revision>11</cp:revision>
  <dcterms:created xsi:type="dcterms:W3CDTF">2012-04-13T13:00:03Z</dcterms:created>
  <dcterms:modified xsi:type="dcterms:W3CDTF">2012-04-13T14:53:41Z</dcterms:modified>
</cp:coreProperties>
</file>