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700" r:id="rId2"/>
  </p:sldMasterIdLst>
  <p:notesMasterIdLst>
    <p:notesMasterId r:id="rId25"/>
  </p:notesMasterIdLst>
  <p:handoutMasterIdLst>
    <p:handoutMasterId r:id="rId26"/>
  </p:handoutMasterIdLst>
  <p:sldIdLst>
    <p:sldId id="451" r:id="rId3"/>
    <p:sldId id="406" r:id="rId4"/>
    <p:sldId id="405" r:id="rId5"/>
    <p:sldId id="404" r:id="rId6"/>
    <p:sldId id="449" r:id="rId7"/>
    <p:sldId id="399" r:id="rId8"/>
    <p:sldId id="409" r:id="rId9"/>
    <p:sldId id="389" r:id="rId10"/>
    <p:sldId id="437" r:id="rId11"/>
    <p:sldId id="446" r:id="rId12"/>
    <p:sldId id="423" r:id="rId13"/>
    <p:sldId id="429" r:id="rId14"/>
    <p:sldId id="448" r:id="rId15"/>
    <p:sldId id="450" r:id="rId16"/>
    <p:sldId id="431" r:id="rId17"/>
    <p:sldId id="442" r:id="rId18"/>
    <p:sldId id="445" r:id="rId19"/>
    <p:sldId id="432" r:id="rId20"/>
    <p:sldId id="439" r:id="rId21"/>
    <p:sldId id="427" r:id="rId22"/>
    <p:sldId id="426" r:id="rId23"/>
    <p:sldId id="375" r:id="rId24"/>
  </p:sldIdLst>
  <p:sldSz cx="10440988" cy="7380288"/>
  <p:notesSz cx="6669088" cy="97536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C80000"/>
    <a:srgbClr val="003DB8"/>
    <a:srgbClr val="960000"/>
    <a:srgbClr val="680000"/>
    <a:srgbClr val="FF0000"/>
    <a:srgbClr val="FF3300"/>
    <a:srgbClr val="CCBA34"/>
    <a:srgbClr val="99FFCC"/>
    <a:srgbClr val="CCECFF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1" autoAdjust="0"/>
    <p:restoredTop sz="98559" autoAdjust="0"/>
  </p:normalViewPr>
  <p:slideViewPr>
    <p:cSldViewPr>
      <p:cViewPr>
        <p:scale>
          <a:sx n="70" d="100"/>
          <a:sy n="70" d="100"/>
        </p:scale>
        <p:origin x="-1278" y="132"/>
      </p:cViewPr>
      <p:guideLst>
        <p:guide orient="horz" pos="2325"/>
        <p:guide pos="32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64" y="-102"/>
      </p:cViewPr>
      <p:guideLst>
        <p:guide orient="horz" pos="3072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13" tIns="44956" rIns="89913" bIns="44956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13" tIns="44956" rIns="89913" bIns="44956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64650"/>
            <a:ext cx="289083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13" tIns="44956" rIns="89913" bIns="44956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264650"/>
            <a:ext cx="28908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13" tIns="44956" rIns="89913" bIns="44956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44DFD08-D5DB-425B-AC20-5A4E10AA6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46" tIns="46923" rIns="93846" bIns="46923" numCol="1" anchor="t" anchorCtr="0" compatLnSpc="1">
            <a:prstTxWarp prst="textNoShape">
              <a:avLst/>
            </a:prstTxWarp>
          </a:bodyPr>
          <a:lstStyle>
            <a:lvl1pPr defTabSz="938155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663" y="0"/>
            <a:ext cx="28908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46" tIns="46923" rIns="93846" bIns="46923" numCol="1" anchor="t" anchorCtr="0" compatLnSpc="1">
            <a:prstTxWarp prst="textNoShape">
              <a:avLst/>
            </a:prstTxWarp>
          </a:bodyPr>
          <a:lstStyle>
            <a:lvl1pPr algn="r" defTabSz="938155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49300" y="731838"/>
            <a:ext cx="5172075" cy="36560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30738"/>
            <a:ext cx="5335588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46" tIns="46923" rIns="93846" bIns="469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4650"/>
            <a:ext cx="2890838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46" tIns="46923" rIns="93846" bIns="46923" numCol="1" anchor="b" anchorCtr="0" compatLnSpc="1">
            <a:prstTxWarp prst="textNoShape">
              <a:avLst/>
            </a:prstTxWarp>
          </a:bodyPr>
          <a:lstStyle>
            <a:lvl1pPr defTabSz="938155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663" y="9264650"/>
            <a:ext cx="289083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46" tIns="46923" rIns="93846" bIns="46923" numCol="1" anchor="b" anchorCtr="0" compatLnSpc="1">
            <a:prstTxWarp prst="textNoShape">
              <a:avLst/>
            </a:prstTxWarp>
          </a:bodyPr>
          <a:lstStyle>
            <a:lvl1pPr algn="r" defTabSz="938155"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7F54DB95-3F20-4B41-90A1-66D68A1CB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6625"/>
            <a:fld id="{886780F0-49D4-4E21-8B59-9E34F9E2A589}" type="slidenum">
              <a:rPr lang="ru-RU" smtClean="0">
                <a:latin typeface="Arial" pitchFamily="34" charset="0"/>
              </a:rPr>
              <a:pPr defTabSz="936625"/>
              <a:t>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49300" y="731838"/>
            <a:ext cx="5172075" cy="36560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49300" y="731838"/>
            <a:ext cx="5172075" cy="3656012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5" y="2292673"/>
            <a:ext cx="8874840" cy="158197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9" y="4182164"/>
            <a:ext cx="7308692" cy="18860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050" y="1722070"/>
            <a:ext cx="9396890" cy="4870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86049" y="1230034"/>
            <a:ext cx="2349223" cy="487064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050" y="1722070"/>
            <a:ext cx="6873650" cy="4870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 userDrawn="1"/>
        </p:nvSpPr>
        <p:spPr bwMode="auto">
          <a:xfrm>
            <a:off x="1" y="2803486"/>
            <a:ext cx="10440988" cy="30922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0" y="0"/>
            <a:ext cx="9413204" cy="2837653"/>
          </a:xfrm>
          <a:prstGeom prst="rect">
            <a:avLst/>
          </a:prstGeom>
          <a:gradFill rotWithShape="1">
            <a:gsLst>
              <a:gs pos="0">
                <a:srgbClr val="136DD9">
                  <a:gamma/>
                  <a:shade val="86275"/>
                  <a:invGamma/>
                </a:srgbClr>
              </a:gs>
              <a:gs pos="100000">
                <a:srgbClr val="136DD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ChangeArrowheads="1"/>
          </p:cNvSpPr>
          <p:nvPr userDrawn="1"/>
        </p:nvSpPr>
        <p:spPr bwMode="auto">
          <a:xfrm>
            <a:off x="9413204" y="0"/>
            <a:ext cx="1027784" cy="2837653"/>
          </a:xfrm>
          <a:prstGeom prst="rect">
            <a:avLst/>
          </a:prstGeom>
          <a:pattFill prst="dkUpDiag">
            <a:fgClr>
              <a:srgbClr val="136DD9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3106" y="2229452"/>
            <a:ext cx="9126801" cy="572315"/>
          </a:xfrm>
        </p:spPr>
        <p:txBody>
          <a:bodyPr lIns="91440" tIns="45720" rIns="91440" bIns="45720"/>
          <a:lstStyle>
            <a:lvl1pPr>
              <a:defRPr sz="2000" baseline="0"/>
            </a:lvl1pPr>
          </a:lstStyle>
          <a:p>
            <a:r>
              <a:rPr lang="ru-RU" dirty="0"/>
              <a:t>Образец </a:t>
            </a:r>
            <a:r>
              <a:rPr lang="ru-RU" dirty="0" smtClean="0"/>
              <a:t>заголовка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50" y="1722070"/>
            <a:ext cx="9396890" cy="48706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742521"/>
            <a:ext cx="8874840" cy="14658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128081"/>
            <a:ext cx="8874840" cy="16144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2049" y="1722070"/>
            <a:ext cx="4611436" cy="487064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07503" y="1722070"/>
            <a:ext cx="4611436" cy="487064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295554"/>
            <a:ext cx="9396890" cy="123004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0" y="1652025"/>
            <a:ext cx="4613250" cy="6884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50" y="2340508"/>
            <a:ext cx="4613250" cy="425220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81" y="1652025"/>
            <a:ext cx="4615061" cy="6884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03881" y="2340508"/>
            <a:ext cx="4615061" cy="425220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3000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3" y="293847"/>
            <a:ext cx="3435013" cy="12505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37" y="293848"/>
            <a:ext cx="5836802" cy="629887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3" y="1544395"/>
            <a:ext cx="3435013" cy="50483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895377" y="47836"/>
            <a:ext cx="505735" cy="35876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FDBD1-EB23-4977-80DB-59D50FFC5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50" y="1722070"/>
            <a:ext cx="9396890" cy="48706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9" y="5166205"/>
            <a:ext cx="6264593" cy="6098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9" y="659443"/>
            <a:ext cx="6264593" cy="44281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9" y="5776104"/>
            <a:ext cx="6264593" cy="8661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895377" y="47836"/>
            <a:ext cx="505735" cy="35876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0AE9-6183-46BF-9347-5D6C6011F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050" y="1722070"/>
            <a:ext cx="9396890" cy="4870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895377" y="47836"/>
            <a:ext cx="505735" cy="35876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26D6F-D308-4682-8201-111827F35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774" y="203302"/>
            <a:ext cx="2427167" cy="63894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04835" y="203302"/>
            <a:ext cx="7112923" cy="63894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895377" y="47836"/>
            <a:ext cx="505735" cy="35876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B3FBD-4E2F-4F48-B4E1-091C47D82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834" y="203301"/>
            <a:ext cx="9538278" cy="85249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22050" y="1722070"/>
            <a:ext cx="9396890" cy="4870649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895377" y="47836"/>
            <a:ext cx="505735" cy="35876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025D5-FAA3-44EF-ADE9-F98908D36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742521"/>
            <a:ext cx="8874840" cy="14658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128081"/>
            <a:ext cx="8874840" cy="16144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2049" y="1722070"/>
            <a:ext cx="4611436" cy="487064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07503" y="1722070"/>
            <a:ext cx="4611436" cy="4870649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295554"/>
            <a:ext cx="9396890" cy="123004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0" y="1652025"/>
            <a:ext cx="4613250" cy="6884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50" y="2340508"/>
            <a:ext cx="4613250" cy="425220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81" y="1652025"/>
            <a:ext cx="4615061" cy="6884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03881" y="2340508"/>
            <a:ext cx="4615061" cy="425220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3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3" y="293847"/>
            <a:ext cx="3435013" cy="12505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37" y="293848"/>
            <a:ext cx="5836802" cy="629887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3" y="1544395"/>
            <a:ext cx="3435013" cy="50483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9" y="5166205"/>
            <a:ext cx="6264593" cy="60989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9" y="659443"/>
            <a:ext cx="6264593" cy="44281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9" y="5776104"/>
            <a:ext cx="6264593" cy="8661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3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Freeform 11"/>
          <p:cNvSpPr>
            <a:spLocks/>
          </p:cNvSpPr>
          <p:nvPr userDrawn="1"/>
        </p:nvSpPr>
        <p:spPr bwMode="auto">
          <a:xfrm>
            <a:off x="9906253" y="0"/>
            <a:ext cx="534737" cy="44418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5" y="0"/>
              </a:cxn>
              <a:cxn ang="0">
                <a:pos x="635" y="544"/>
              </a:cxn>
              <a:cxn ang="0">
                <a:pos x="0" y="0"/>
              </a:cxn>
            </a:cxnLst>
            <a:rect l="0" t="0" r="r" b="b"/>
            <a:pathLst>
              <a:path w="635" h="544">
                <a:moveTo>
                  <a:pt x="0" y="0"/>
                </a:moveTo>
                <a:lnTo>
                  <a:pt x="635" y="0"/>
                </a:lnTo>
                <a:lnTo>
                  <a:pt x="635" y="544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1" y="2803486"/>
            <a:ext cx="10440988" cy="309220"/>
          </a:xfrm>
          <a:prstGeom prst="rect">
            <a:avLst/>
          </a:prstGeom>
          <a:gradFill rotWithShape="1">
            <a:gsLst>
              <a:gs pos="0">
                <a:srgbClr val="C0C0C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9413204" y="0"/>
            <a:ext cx="1027784" cy="2837653"/>
          </a:xfrm>
          <a:prstGeom prst="rect">
            <a:avLst/>
          </a:prstGeom>
          <a:gradFill rotWithShape="1">
            <a:gsLst>
              <a:gs pos="0">
                <a:srgbClr val="136DD9">
                  <a:gamma/>
                  <a:shade val="86275"/>
                  <a:invGamma/>
                </a:srgbClr>
              </a:gs>
              <a:gs pos="100000">
                <a:srgbClr val="136DD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auto">
          <a:xfrm>
            <a:off x="0" y="0"/>
            <a:ext cx="9413204" cy="2837653"/>
          </a:xfrm>
          <a:prstGeom prst="rect">
            <a:avLst/>
          </a:prstGeom>
          <a:pattFill prst="dkUpDiag">
            <a:fgClr>
              <a:srgbClr val="C0C0C0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4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16308" y="4658811"/>
            <a:ext cx="8673634" cy="170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5404" name="Rectangle 12"/>
          <p:cNvSpPr>
            <a:spLocks noChangeArrowheads="1"/>
          </p:cNvSpPr>
          <p:nvPr userDrawn="1"/>
        </p:nvSpPr>
        <p:spPr bwMode="auto">
          <a:xfrm>
            <a:off x="9870001" y="6919023"/>
            <a:ext cx="163141" cy="153757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3" r:id="rId1"/>
    <p:sldLayoutId id="2147485052" r:id="rId2"/>
    <p:sldLayoutId id="2147485051" r:id="rId3"/>
    <p:sldLayoutId id="2147485050" r:id="rId4"/>
    <p:sldLayoutId id="2147485049" r:id="rId5"/>
    <p:sldLayoutId id="2147485048" r:id="rId6"/>
    <p:sldLayoutId id="2147485047" r:id="rId7"/>
    <p:sldLayoutId id="2147485046" r:id="rId8"/>
    <p:sldLayoutId id="2147485045" r:id="rId9"/>
    <p:sldLayoutId id="2147485044" r:id="rId10"/>
    <p:sldLayoutId id="2147485043" r:id="rId11"/>
  </p:sldLayoutIdLst>
  <p:transition spd="med" advClick="0" advTm="3000">
    <p:split orient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 userDrawn="1"/>
        </p:nvSpPr>
        <p:spPr bwMode="auto">
          <a:xfrm>
            <a:off x="1" y="4"/>
            <a:ext cx="10440988" cy="1161712"/>
          </a:xfrm>
          <a:prstGeom prst="rect">
            <a:avLst/>
          </a:prstGeom>
          <a:gradFill rotWithShape="1">
            <a:gsLst>
              <a:gs pos="0">
                <a:srgbClr val="136DD9">
                  <a:gamma/>
                  <a:shade val="86275"/>
                  <a:invGamma/>
                </a:srgbClr>
              </a:gs>
              <a:gs pos="100000">
                <a:srgbClr val="136DD9">
                  <a:alpha val="50000"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10" name="Rectangle 14"/>
          <p:cNvSpPr>
            <a:spLocks noChangeArrowheads="1"/>
          </p:cNvSpPr>
          <p:nvPr userDrawn="1"/>
        </p:nvSpPr>
        <p:spPr bwMode="auto">
          <a:xfrm>
            <a:off x="3657975" y="7192368"/>
            <a:ext cx="6783017" cy="193049"/>
          </a:xfrm>
          <a:prstGeom prst="rect">
            <a:avLst/>
          </a:prstGeom>
          <a:gradFill rotWithShape="1">
            <a:gsLst>
              <a:gs pos="0">
                <a:srgbClr val="136DD9">
                  <a:gamma/>
                  <a:shade val="86275"/>
                  <a:invGamma/>
                </a:srgbClr>
              </a:gs>
              <a:gs pos="100000">
                <a:srgbClr val="136DD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11" name="Rectangle 15" descr="Темный диагональный 2"/>
          <p:cNvSpPr>
            <a:spLocks noChangeArrowheads="1"/>
          </p:cNvSpPr>
          <p:nvPr userDrawn="1"/>
        </p:nvSpPr>
        <p:spPr bwMode="auto">
          <a:xfrm>
            <a:off x="3" y="7192368"/>
            <a:ext cx="3657971" cy="193049"/>
          </a:xfrm>
          <a:prstGeom prst="rect">
            <a:avLst/>
          </a:prstGeom>
          <a:pattFill prst="dkUpDiag">
            <a:fgClr>
              <a:srgbClr val="136DD9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9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204834" y="203301"/>
            <a:ext cx="9538278" cy="85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6" r:id="rId1"/>
    <p:sldLayoutId id="2147485064" r:id="rId2"/>
    <p:sldLayoutId id="2147485063" r:id="rId3"/>
    <p:sldLayoutId id="2147485062" r:id="rId4"/>
    <p:sldLayoutId id="2147485061" r:id="rId5"/>
    <p:sldLayoutId id="2147485060" r:id="rId6"/>
    <p:sldLayoutId id="2147485059" r:id="rId7"/>
    <p:sldLayoutId id="2147485058" r:id="rId8"/>
    <p:sldLayoutId id="2147485057" r:id="rId9"/>
    <p:sldLayoutId id="2147485056" r:id="rId10"/>
    <p:sldLayoutId id="2147485055" r:id="rId11"/>
    <p:sldLayoutId id="2147485054" r:id="rId12"/>
  </p:sldLayoutIdLst>
  <p:transition spd="med" advClick="0" advTm="3000">
    <p:split orient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49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10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68.png"/><Relationship Id="rId5" Type="http://schemas.openxmlformats.org/officeDocument/2006/relationships/image" Target="../media/image64.png"/><Relationship Id="rId10" Type="http://schemas.openxmlformats.org/officeDocument/2006/relationships/image" Target="../media/image67.png"/><Relationship Id="rId4" Type="http://schemas.openxmlformats.org/officeDocument/2006/relationships/image" Target="../media/image63.png"/><Relationship Id="rId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hyperlink" Target="http://www.google.ru/imgres?imgurl=http://lib-rar.com/images/knigi.jpg&amp;imgrefurl=http://lib-rar.com/newlibrary.html&amp;usg=__yOpohIuANkfEbyvLSnFYL_JNhXw=&amp;h=395&amp;w=537&amp;sz=48&amp;hl=ru&amp;start=2&amp;um=1&amp;itbs=1&amp;tbnid=lmvQcnqhHVgg4M:&amp;tbnh=97&amp;tbnw=132&amp;prev=/images?q=%D0%BA%D0%BD%D0%B8%D0%B3%D0%B8+%D0%BA%D0%B0%D1%80%D1%82%D0%B8%D0%BD%D0%BA%D0%B8&amp;um=1&amp;hl=ru&amp;newwindow=1&amp;sa=X&amp;tbs=isch:1" TargetMode="External"/><Relationship Id="rId18" Type="http://schemas.openxmlformats.org/officeDocument/2006/relationships/image" Target="../media/image26.jpeg"/><Relationship Id="rId3" Type="http://schemas.openxmlformats.org/officeDocument/2006/relationships/image" Target="../media/image17.jpeg"/><Relationship Id="rId7" Type="http://schemas.openxmlformats.org/officeDocument/2006/relationships/hyperlink" Target="http://www.google.ru/imgres?imgurl=http://evro.shop.by/pics/items/divan_0205.jpg&amp;imgrefurl=http://evro.shop.by/567/&amp;usg=__74xAOCRnV3kC9bzMGCtE06Mo4BU=&amp;h=299&amp;w=400&amp;sz=27&amp;hl=ru&amp;start=1&amp;um=1&amp;itbs=1&amp;tbnid=k7tvSLIRNCt7yM:&amp;tbnh=93&amp;tbnw=124&amp;prev=/images?q=%D0%B4%D0%B8%D0%B2%D0%B0%D0%BD+%D0%BA%D0%B0%D1%80%D1%82%D0%B8%D0%BD%D0%BA%D0%B8&amp;um=1&amp;hl=ru&amp;newwindow=1&amp;tbs=isch:1" TargetMode="External"/><Relationship Id="rId12" Type="http://schemas.openxmlformats.org/officeDocument/2006/relationships/image" Target="../media/image23.jpeg"/><Relationship Id="rId17" Type="http://schemas.openxmlformats.org/officeDocument/2006/relationships/hyperlink" Target="http://www.google.ru/imgres?imgurl=http://www.nafanya-express.ru/data/766/654/1233/2%D1%81%D1%82%D0%BE%D0%BB%20%D0%B0%D0%B9%D0%BC%20%D1%82%D0%BE%D0%B9%20%D0%B4%D0%B5%D1%80%D0%B5%D0%B2%20%D0%B7%D0%B5%D0%BB%D0%B5%D0%BD%D1%8B%D0%B9.jpg&amp;imgrefurl=http://www.nafanya-express.ru/product/1970494.html&amp;usg=__UQ0H7qIjJDzJ2SoWBZDTF9GBP_U=&amp;h=300&amp;w=300&amp;sz=15&amp;hl=ru&amp;start=6&amp;um=1&amp;itbs=1&amp;tbnid=-UJjEhCz3MRXJM:&amp;tbnh=116&amp;tbnw=116&amp;prev=/images?q=%D1%81%D1%82%D0%BE%D0%BB+%D0%BA%D0%B0%D1%80%D1%82%D0%B8%D0%BD%D0%BA%D0%B8&amp;um=1&amp;hl=ru&amp;newwindow=1&amp;tbs=isch:1" TargetMode="Externa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5.jpe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11" Type="http://schemas.openxmlformats.org/officeDocument/2006/relationships/hyperlink" Target="http://www.google.ru/imgres?imgurl=http://www.domkinoteatr.ru/All_foto_site/tele_sharp/web/bbk3209s.jpg&amp;imgrefurl=http://www.domkinoteatr.ru/tele_sharp/bbk_tv3209.htm&amp;usg=__OvYVjlEnHeS7g4NHFFaxy7fPlLE=&amp;h=601&amp;w=656&amp;sz=22&amp;hl=ru&amp;start=2&amp;um=1&amp;itbs=1&amp;tbnid=PtlR4V6x6mfa7M:&amp;tbnh=126&amp;tbnw=138&amp;prev=/images?q=%D1%82%D0%B5%D0%BB%D0%B5%D0%B2%D0%B8%D0%B7%D0%BE%D1%80+%D0%BA%D0%B0%D1%80%D1%82%D0%B8%D0%BD%D0%BA%D0%B8&amp;um=1&amp;hl=ru&amp;newwindow=1&amp;tbs=isch:1" TargetMode="External"/><Relationship Id="rId5" Type="http://schemas.openxmlformats.org/officeDocument/2006/relationships/image" Target="../media/image19.jpeg"/><Relationship Id="rId15" Type="http://schemas.openxmlformats.org/officeDocument/2006/relationships/hyperlink" Target="http://www.google.ru/imgres?imgurl=http://nexusnotes.ru/wp-content/uploads/2009/12/dyson_washing_machine.jpg&amp;imgrefurl=http://nexusnotes.ru/2009/12/wash-mashine/&amp;usg=__XxTG1EDW1-G4oAIa5-mw9d78w10=&amp;h=500&amp;w=440&amp;sz=35&amp;hl=ru&amp;start=4&amp;um=1&amp;itbs=1&amp;tbnid=P2xsrUeK3ObJrM:&amp;tbnh=130&amp;tbnw=114&amp;prev=/images?q=%D1%81%D1%82%D0%B8%D1%80%D0%B0%D0%BB%D1%8C%D0%BD%D0%B0%D1%8F+%D0%BC%D0%B0%D1%88%D0%B8%D0%BD%D0%B0+%D0%BA%D0%B0%D1%80%D1%82%D0%B8%D0%BD%D0%BA%D0%B8&amp;um=1&amp;hl=ru&amp;newwindow=1&amp;tbs=isch:1" TargetMode="External"/><Relationship Id="rId10" Type="http://schemas.openxmlformats.org/officeDocument/2006/relationships/image" Target="../media/image22.jpeg"/><Relationship Id="rId19" Type="http://schemas.openxmlformats.org/officeDocument/2006/relationships/hyperlink" Target="http://www.google.ru/imgres?imgurl=http://www.etoday.ru/uploads/2008/07/30/43.jpg&amp;imgrefurl=http://www.etoday.ru/tag/%D1%84%D0%BE%D1%82%D0%BE%D0%B0%D0%BF%D0%BF%D0%B0%D1%80%D0%B0%D1%82%D1%8B&amp;usg=__Zk92xknTdoEOLGwNEoHgKF0WSpg=&amp;h=453&amp;w=500&amp;sz=115&amp;hl=ru&amp;start=14&amp;zoom=1&amp;itbs=1&amp;tbnid=SIsIyqZS1TAyIM:&amp;tbnh=118&amp;tbnw=130&amp;prev=/images?q=%D1%84%D0%BE%D1%82%D0%BE%D0%B0%D0%BF%D0%BF%D0%B0%D1%80%D0%B0%D1%82&amp;hl=ru&amp;newwindow=1&amp;sa=X&amp;tbs=isch:1&amp;prmd=ivnsr&amp;ei=oHJBTbX1MYuUOonV0MkB" TargetMode="External"/><Relationship Id="rId4" Type="http://schemas.openxmlformats.org/officeDocument/2006/relationships/image" Target="../media/image18.jpeg"/><Relationship Id="rId9" Type="http://schemas.openxmlformats.org/officeDocument/2006/relationships/hyperlink" Target="http://www.google.ru/imgres?imgurl=http://www.treehugger.com/clothing-library.jpg&amp;imgrefurl=http://www.treehugger.com/files/2008/03/clothing-libraries-pss.php&amp;usg=__TP83F-jr2Fj-fnMSiGU07CoUuD8=&amp;h=307&amp;w=468&amp;sz=85&amp;hl=ru&amp;start=18&amp;zoom=1&amp;itbs=1&amp;tbnid=ZfhlOPYACDb_9M:&amp;tbnh=84&amp;tbnw=128&amp;prev=/images?q=%D0%BE%D0%B4%D0%B5%D0%B6%D0%B4%D0%B0&amp;hl=ru&amp;newwindow=1&amp;tbs=isch:1&amp;ei=7nJBTfnPLYOVOt-tmL4B" TargetMode="External"/><Relationship Id="rId1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815703" y="4228291"/>
            <a:ext cx="4160082" cy="184507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286402" y="4660516"/>
            <a:ext cx="1645906" cy="1879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33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4644065" y="4689558"/>
            <a:ext cx="5796924" cy="18792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  <p:sp>
        <p:nvSpPr>
          <p:cNvPr id="6150" name="Rectangle 2"/>
          <p:cNvSpPr txBox="1">
            <a:spLocks noChangeArrowheads="1"/>
          </p:cNvSpPr>
          <p:nvPr/>
        </p:nvSpPr>
        <p:spPr bwMode="auto">
          <a:xfrm>
            <a:off x="2385476" y="4228291"/>
            <a:ext cx="2709945" cy="1845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28" tIns="50914" rIns="101828" bIns="50914" anchor="b"/>
          <a:lstStyle/>
          <a:p>
            <a:r>
              <a:rPr lang="ru-RU" sz="1300" b="0" dirty="0">
                <a:solidFill>
                  <a:srgbClr val="FFFFFF"/>
                </a:solidFill>
                <a:latin typeface="Arial" pitchFamily="34" charset="0"/>
              </a:rPr>
              <a:t>Презентация компании</a:t>
            </a:r>
            <a:r>
              <a:rPr lang="en-US" sz="1300" b="0" dirty="0">
                <a:solidFill>
                  <a:srgbClr val="FFFFFF"/>
                </a:solidFill>
                <a:latin typeface="Arial" pitchFamily="34" charset="0"/>
              </a:rPr>
              <a:t>  200</a:t>
            </a:r>
            <a:r>
              <a:rPr lang="ru-RU" sz="1300" b="0" dirty="0">
                <a:solidFill>
                  <a:srgbClr val="FFFFFF"/>
                </a:solidFill>
                <a:latin typeface="Arial" pitchFamily="34" charset="0"/>
              </a:rPr>
              <a:t>9</a:t>
            </a:r>
            <a:endParaRPr lang="ru-RU" sz="1300" dirty="0">
              <a:solidFill>
                <a:srgbClr val="DDDDDD"/>
              </a:solidFill>
              <a:latin typeface="Arial" pitchFamily="34" charset="0"/>
            </a:endParaRPr>
          </a:p>
        </p:txBody>
      </p:sp>
      <p:pic>
        <p:nvPicPr>
          <p:cNvPr id="8" name="Рисунок 7" descr="1826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9677"/>
            <a:ext cx="3346192" cy="232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505982" y="189682"/>
            <a:ext cx="5742555" cy="2709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3600" b="1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>Основные условия </a:t>
            </a:r>
            <a:br>
              <a:rPr kumimoji="0" lang="ru-RU" sz="3600" b="1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</a:br>
            <a:r>
              <a:rPr kumimoji="0" lang="ru-RU" sz="3600" b="1" i="0" u="none" strike="noStrike" kern="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entury" pitchFamily="18" charset="0"/>
                <a:ea typeface="+mj-ea"/>
                <a:cs typeface="Tahoma" pitchFamily="34" charset="0"/>
              </a:rPr>
              <a:t>и варианты страхования строений граждан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+mj-lt"/>
                <a:ea typeface="+mj-ea"/>
                <a:cs typeface="Tahoma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+mj-lt"/>
                <a:ea typeface="+mj-ea"/>
                <a:cs typeface="Tahoma" pitchFamily="34" charset="0"/>
              </a:rPr>
            </a:b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+mj-lt"/>
              <a:ea typeface="+mj-ea"/>
              <a:cs typeface="Tahoma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L:\ВЗФЭИ\5курс\страхование\страхование когда же я закончу контрольнуююю\Страхование строений граждан\o74VoPou9o.jpg"/>
          <p:cNvPicPr>
            <a:picLocks noChangeAspect="1" noChangeArrowheads="1"/>
          </p:cNvPicPr>
          <p:nvPr/>
        </p:nvPicPr>
        <p:blipFill>
          <a:blip r:embed="rId3" cstate="print">
            <a:lum bright="60000" contrast="-40000"/>
          </a:blip>
          <a:srcRect l="16875" t="5000" r="15624" b="2499"/>
          <a:stretch>
            <a:fillRect/>
          </a:stretch>
        </p:blipFill>
        <p:spPr bwMode="auto">
          <a:xfrm>
            <a:off x="2720164" y="1535808"/>
            <a:ext cx="5771772" cy="559086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8" name="Рисунок 4" descr="j0290341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48660" y="6190474"/>
            <a:ext cx="815708" cy="7408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0" y="1189814"/>
            <a:ext cx="10440988" cy="5882987"/>
          </a:xfrm>
          <a:prstGeom prst="rect">
            <a:avLst/>
          </a:prstGeom>
          <a:ln>
            <a:miter lim="800000"/>
            <a:headEnd/>
            <a:tailEnd/>
          </a:ln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ru-RU" sz="2400" kern="0" dirty="0" smtClean="0"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ambria (Основной текст)"/>
              </a:rPr>
              <a:t>ЛИМИТ</a:t>
            </a:r>
            <a:r>
              <a:rPr lang="ru-RU" sz="2400" kern="0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Cambria (Основной текст)"/>
              </a:rPr>
              <a:t> ОТВЕТСТВЕННОСТИ СТРАХОВЩИКА</a:t>
            </a:r>
          </a:p>
          <a:p>
            <a:pPr marL="342900" indent="-342900" algn="ctr" eaLnBrk="0" hangingPunct="0">
              <a:spcBef>
                <a:spcPct val="20000"/>
              </a:spcBef>
            </a:pP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 (Основной текст)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 (Основной текст)"/>
                <a:ea typeface="+mn-ea"/>
                <a:cs typeface="+mn-cs"/>
              </a:rPr>
              <a:t>НЕ ВЫШЕ ДЕЙСТВИТЕЛЬНОЙ СТОИМОСТИ строений (квартир)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400" b="1" u="none" strike="noStrike" kern="0" cap="none" spc="30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Georgia" pitchFamily="18" charset="0"/>
                <a:cs typeface="Times New Roman" pitchFamily="18" charset="0"/>
              </a:rPr>
              <a:t>ОСНОВА СТОИМОСТИ: ВОССТАНОВИТЕЛЬНАЯ, ДЛЯ КВАРТИР -РЫНОЧНАЯ</a:t>
            </a:r>
          </a:p>
          <a:p>
            <a:pPr marL="1255713" marR="0" lvl="0" indent="-1255713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 (Основной текст)"/>
                <a:ea typeface="+mn-ea"/>
                <a:cs typeface="+mn-cs"/>
              </a:rPr>
              <a:t>                     </a:t>
            </a: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mbria (Основной текст)"/>
              <a:ea typeface="+mn-ea"/>
              <a:cs typeface="+mn-cs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Cambria (Основной текст)"/>
                <a:ea typeface="+mn-ea"/>
                <a:cs typeface="+mn-cs"/>
              </a:rPr>
              <a:t> </a:t>
            </a: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mbria (Основной текст)"/>
              <a:ea typeface="+mn-ea"/>
              <a:cs typeface="+mn-cs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000" b="0" kern="0" dirty="0" smtClean="0">
              <a:solidFill>
                <a:srgbClr val="003399"/>
              </a:solidFill>
              <a:latin typeface="Cambria (Основной текст)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mbria (Основной текст)"/>
              <a:ea typeface="+mn-ea"/>
              <a:cs typeface="+mn-cs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000" b="0" kern="0" dirty="0" smtClean="0">
              <a:solidFill>
                <a:srgbClr val="003399"/>
              </a:solidFill>
              <a:latin typeface="Cambria (Основной текст)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Cambria (Основной текст)"/>
              <a:ea typeface="+mn-ea"/>
              <a:cs typeface="+mn-cs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000" b="0" kern="0" dirty="0" smtClean="0">
              <a:solidFill>
                <a:srgbClr val="003399"/>
              </a:solidFill>
              <a:latin typeface="Cambria (Основной текст)"/>
            </a:endParaRP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DB8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mbria (Основной текст)"/>
                <a:ea typeface="+mn-ea"/>
                <a:cs typeface="+mn-cs"/>
              </a:rPr>
              <a:t>Нельзя застраховать строение стоимостью 1млн.руб. </a:t>
            </a:r>
          </a:p>
          <a:p>
            <a:pPr marL="1255713" marR="0" lvl="0" indent="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DB8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mbria (Основной текст)"/>
                <a:ea typeface="+mn-ea"/>
                <a:cs typeface="+mn-cs"/>
              </a:rPr>
              <a:t>со  страховой суммой 2млн.руб.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DB8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528763" marR="0" lvl="1" indent="-10779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2D23"/>
              </a:buClr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</a:rPr>
              <a:t>            </a:t>
            </a:r>
          </a:p>
          <a:p>
            <a:pPr marL="355600" marR="0" lvl="1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92D23"/>
              </a:buClr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 flipV="1">
            <a:off x="577024" y="1215534"/>
            <a:ext cx="9358377" cy="45719"/>
          </a:xfrm>
          <a:ln>
            <a:miter lim="800000"/>
            <a:headEnd/>
            <a:tailEnd/>
          </a:ln>
          <a:effectLst>
            <a:reflection blurRad="6350" stA="50000" endA="300" endPos="55500" dist="1016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ru-RU" sz="1800" dirty="0" smtClean="0">
              <a:effectLst/>
            </a:endParaRPr>
          </a:p>
          <a:p>
            <a:pPr>
              <a:buNone/>
              <a:defRPr/>
            </a:pPr>
            <a:endParaRPr lang="ru-RU" sz="1800" dirty="0" smtClean="0">
              <a:effectLst/>
            </a:endParaRPr>
          </a:p>
          <a:p>
            <a:pPr marL="1528763" lvl="1" indent="-1077913">
              <a:buClr>
                <a:srgbClr val="F92D23"/>
              </a:buClr>
              <a:buFontTx/>
              <a:buNone/>
              <a:defRPr/>
            </a:pPr>
            <a:r>
              <a:rPr lang="ru-RU" sz="2400" dirty="0" smtClean="0">
                <a:solidFill>
                  <a:srgbClr val="003399"/>
                </a:solidFill>
                <a:effectLst/>
              </a:rPr>
              <a:t>            </a:t>
            </a: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  <a:effectLst/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b="0" dirty="0" smtClean="0">
                <a:blipFill>
                  <a:blip r:embed="rId5"/>
                  <a:stretch>
                    <a:fillRect/>
                  </a:stretch>
                </a:blipFill>
              </a:rPr>
              <a:t> </a:t>
            </a:r>
            <a:r>
              <a:rPr lang="ru-RU" sz="3200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blipFill>
                  <a:blip r:embed="rId6"/>
                  <a:stretch>
                    <a:fillRect/>
                  </a:stretch>
                </a:blipFill>
              </a:rPr>
              <a:t>СТРАХОВАЯ СУММА</a:t>
            </a:r>
            <a:endParaRPr lang="ru-RU" sz="3200" b="0" dirty="0">
              <a:ln>
                <a:solidFill>
                  <a:schemeClr val="bg1">
                    <a:lumMod val="95000"/>
                  </a:schemeClr>
                </a:solidFill>
              </a:ln>
              <a:blipFill>
                <a:blip r:embed="rId6"/>
                <a:stretch>
                  <a:fillRect/>
                </a:stretch>
              </a:blipFill>
              <a:latin typeface="Garamond" pitchFamily="18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975764"/>
            <a:ext cx="10440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СТРАХОВАЯ СУММА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48462" y="3761582"/>
            <a:ext cx="3929090" cy="1214446"/>
          </a:xfrm>
          <a:prstGeom prst="rect">
            <a:avLst/>
          </a:prstGeom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АГРЕГАТНАЯ </a:t>
            </a:r>
          </a:p>
          <a:p>
            <a:pPr algn="ctr" eaLnBrk="0" hangingPunct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УМЕНЬШАЕТСЯ  ПОСЛЕ </a:t>
            </a: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СТРАХОВОЙ  ВЫПЛАТЫ</a:t>
            </a:r>
          </a:p>
          <a:p>
            <a:pPr eaLnBrk="0" hangingPunct="0"/>
            <a:endParaRPr lang="ru-RU" sz="2000" dirty="0" smtClean="0"/>
          </a:p>
          <a:p>
            <a:pPr eaLnBrk="0" hangingPunct="0"/>
            <a:endParaRPr lang="ru-RU" sz="2000" dirty="0" smtClean="0"/>
          </a:p>
          <a:p>
            <a:pPr eaLnBrk="0" hangingPunct="0"/>
            <a:endParaRPr lang="ru-RU" sz="2000" b="1" dirty="0" smtClean="0">
              <a:solidFill>
                <a:schemeClr val="bg1"/>
              </a:solidFill>
            </a:endParaRPr>
          </a:p>
          <a:p>
            <a:pPr eaLnBrk="0" hangingPunct="0"/>
            <a:endParaRPr lang="ru-RU" sz="2000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77750" y="3761582"/>
            <a:ext cx="3857652" cy="1214446"/>
          </a:xfrm>
          <a:prstGeom prst="rect">
            <a:avLst/>
          </a:prstGeom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endParaRPr lang="ru-RU" sz="2000" dirty="0" smtClean="0"/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НЕАГРЕГАТНАЯ </a:t>
            </a:r>
          </a:p>
          <a:p>
            <a:pPr algn="ctr" eaLnBrk="0" hangingPunct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 УМЕНЬШАЕТСЯ  ПОСЛЕ </a:t>
            </a: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СТРАХОВОЙ  ВЫПЛАТЫ</a:t>
            </a:r>
          </a:p>
          <a:p>
            <a:pPr eaLnBrk="0" hangingPunct="0"/>
            <a:endParaRPr lang="ru-RU" sz="2000" dirty="0" smtClean="0"/>
          </a:p>
          <a:p>
            <a:pPr eaLnBrk="0" hangingPunct="0"/>
            <a:endParaRPr lang="ru-RU" sz="2000" dirty="0" smtClean="0"/>
          </a:p>
          <a:p>
            <a:pPr eaLnBrk="0" hangingPunct="0"/>
            <a:endParaRPr lang="ru-RU" sz="2000" b="1" dirty="0" smtClean="0">
              <a:solidFill>
                <a:schemeClr val="bg1"/>
              </a:solidFill>
            </a:endParaRPr>
          </a:p>
          <a:p>
            <a:pPr eaLnBrk="0" hangingPunct="0"/>
            <a:endParaRPr lang="ru-RU" sz="2000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H="1">
            <a:off x="2291536" y="3190078"/>
            <a:ext cx="1714512" cy="461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6506378" y="3190078"/>
            <a:ext cx="1785950" cy="50006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 advClick="0" advTm="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7521179" y="3997658"/>
            <a:ext cx="2919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СТРАХОВАЯ СУММА</a:t>
            </a:r>
            <a:endParaRPr lang="ru-RU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3927" y="1383791"/>
            <a:ext cx="10033136" cy="5765866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 smtClean="0"/>
          </a:p>
          <a:p>
            <a:pPr>
              <a:buNone/>
              <a:defRPr/>
            </a:pPr>
            <a:endParaRPr lang="ru-RU" sz="1600" dirty="0" smtClean="0">
              <a:latin typeface="Garamond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800" dirty="0" smtClean="0"/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  <a:p>
            <a:pPr marL="355600" lvl="1" indent="-176213">
              <a:buClr>
                <a:srgbClr val="F92D23"/>
              </a:buClr>
              <a:buNone/>
              <a:defRPr/>
            </a:pPr>
            <a:endParaRPr lang="ru-RU" sz="3200" dirty="0" smtClean="0">
              <a:solidFill>
                <a:srgbClr val="003399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b="0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СТРАХОВОЙ ВЗНОС</a:t>
            </a:r>
            <a:endParaRPr lang="ru-RU" sz="3200" b="0" dirty="0">
              <a:solidFill>
                <a:srgbClr val="C00000"/>
              </a:solidFill>
              <a:latin typeface="Garamond" pitchFamily="18" charset="0"/>
              <a:cs typeface="Tahoma" pitchFamily="34" charset="0"/>
            </a:endParaRPr>
          </a:p>
        </p:txBody>
      </p:sp>
      <p:pic>
        <p:nvPicPr>
          <p:cNvPr id="1029" name="Picture 5" descr="L:\ВЗФЭИ\5курс\страхование\страхование когда же я закончу контрольнуююю\Страхование строений граждан\ВЗНОС.jpg"/>
          <p:cNvPicPr>
            <a:picLocks noChangeAspect="1" noChangeArrowheads="1"/>
          </p:cNvPicPr>
          <p:nvPr/>
        </p:nvPicPr>
        <p:blipFill>
          <a:blip r:embed="rId3" cstate="print"/>
          <a:srcRect l="9615" r="17307" b="2499"/>
          <a:stretch>
            <a:fillRect/>
          </a:stretch>
        </p:blipFill>
        <p:spPr bwMode="auto">
          <a:xfrm>
            <a:off x="244678" y="1306912"/>
            <a:ext cx="2702294" cy="2613870"/>
          </a:xfrm>
          <a:prstGeom prst="rect">
            <a:avLst/>
          </a:prstGeom>
          <a:noFill/>
        </p:spPr>
      </p:pic>
      <p:pic>
        <p:nvPicPr>
          <p:cNvPr id="1028" name="Picture 4" descr="L:\ВЗФЭИ\5курс\страхование\страхование когда же я закончу контрольнуююю\Страхование строений граждан\o74VoPou9o.jpg"/>
          <p:cNvPicPr>
            <a:picLocks noChangeAspect="1" noChangeArrowheads="1"/>
          </p:cNvPicPr>
          <p:nvPr/>
        </p:nvPicPr>
        <p:blipFill>
          <a:blip r:embed="rId4" cstate="print"/>
          <a:srcRect l="16875" t="5000" r="15624" b="2499"/>
          <a:stretch>
            <a:fillRect/>
          </a:stretch>
        </p:blipFill>
        <p:spPr bwMode="auto">
          <a:xfrm>
            <a:off x="7341337" y="1230031"/>
            <a:ext cx="2936549" cy="2844506"/>
          </a:xfrm>
          <a:prstGeom prst="rect">
            <a:avLst/>
          </a:prstGeom>
          <a:noFill/>
        </p:spPr>
      </p:pic>
      <p:pic>
        <p:nvPicPr>
          <p:cNvPr id="1026" name="Picture 2" descr="L:\ВЗФЭИ\5курс\страхование\страхование когда же я закончу контрольнуююю\Страхование строений граждан\проц.jpg"/>
          <p:cNvPicPr>
            <a:picLocks noChangeAspect="1" noChangeArrowheads="1"/>
          </p:cNvPicPr>
          <p:nvPr/>
        </p:nvPicPr>
        <p:blipFill>
          <a:blip r:embed="rId5" cstate="print"/>
          <a:srcRect l="11609" r="11097" b="-432"/>
          <a:stretch>
            <a:fillRect/>
          </a:stretch>
        </p:blipFill>
        <p:spPr bwMode="auto">
          <a:xfrm rot="19316413">
            <a:off x="4785560" y="1689503"/>
            <a:ext cx="2382370" cy="2188101"/>
          </a:xfrm>
          <a:prstGeom prst="rect">
            <a:avLst/>
          </a:prstGeom>
          <a:noFill/>
        </p:spPr>
      </p:pic>
      <p:sp>
        <p:nvSpPr>
          <p:cNvPr id="21" name="Равно 20"/>
          <p:cNvSpPr/>
          <p:nvPr/>
        </p:nvSpPr>
        <p:spPr bwMode="auto">
          <a:xfrm>
            <a:off x="3018083" y="2229455"/>
            <a:ext cx="1631416" cy="1153178"/>
          </a:xfrm>
          <a:prstGeom prst="mathEqual">
            <a:avLst/>
          </a:prstGeom>
          <a:solidFill>
            <a:srgbClr val="680000"/>
          </a:solidFill>
          <a:ln w="9525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0" y="3920784"/>
            <a:ext cx="3082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СТРАХОВАЯ ПРЕМИЯ</a:t>
            </a:r>
          </a:p>
          <a:p>
            <a:pPr algn="ctr"/>
            <a:r>
              <a:rPr lang="ru-RU" dirty="0" smtClean="0"/>
              <a:t> (</a:t>
            </a:r>
            <a:r>
              <a:rPr lang="ru-RU" dirty="0" smtClean="0">
                <a:latin typeface="Times New Roman" pitchFamily="18" charset="0"/>
              </a:rPr>
              <a:t> брутто – премия)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404788" y="3920784"/>
            <a:ext cx="2905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СТРАХОВОЙ ТАРИФ</a:t>
            </a:r>
            <a:r>
              <a:rPr lang="ru-RU" dirty="0" smtClean="0">
                <a:latin typeface="Times New Roman" pitchFamily="18" charset="0"/>
              </a:rPr>
              <a:t>       (брутто-ставка)</a:t>
            </a:r>
            <a:endParaRPr lang="ru-RU" dirty="0"/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89388" y="4766443"/>
          <a:ext cx="9625354" cy="2257724"/>
        </p:xfrm>
        <a:graphic>
          <a:graphicData uri="http://schemas.openxmlformats.org/drawingml/2006/table">
            <a:tbl>
              <a:tblPr firstRow="1" lastRow="1" lastCol="1" bandRow="1">
                <a:tableStyleId>{5C22544A-7EE6-4342-B048-85BDC9FD1C3A}</a:tableStyleId>
              </a:tblPr>
              <a:tblGrid>
                <a:gridCol w="4404824"/>
                <a:gridCol w="2202412"/>
                <a:gridCol w="1386703"/>
                <a:gridCol w="1631415"/>
              </a:tblGrid>
              <a:tr h="812414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Страховой</a:t>
                      </a:r>
                      <a:r>
                        <a:rPr lang="ru-RU" sz="1600" baseline="0" dirty="0" smtClean="0"/>
                        <a:t> тариф, %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Страховая сумма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C80000"/>
                          </a:solidFill>
                          <a:latin typeface="Garamond" pitchFamily="18" charset="0"/>
                          <a:cs typeface="Times New Roman" pitchFamily="18" charset="0"/>
                        </a:rPr>
                        <a:t>Стоимость годового полиса </a:t>
                      </a:r>
                      <a:endParaRPr lang="ru-RU" sz="1600" dirty="0" smtClean="0">
                        <a:solidFill>
                          <a:srgbClr val="C80000"/>
                        </a:solidFill>
                      </a:endParaRPr>
                    </a:p>
                    <a:p>
                      <a:pPr algn="ctr"/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594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000000"/>
                          </a:solidFill>
                          <a:latin typeface="Garamond" pitchFamily="18" charset="0"/>
                          <a:cs typeface="Times New Roman" pitchFamily="18" charset="0"/>
                        </a:rPr>
                        <a:t>Строение с отделкой и оборудованием 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0,4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1000000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4000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640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Garamond" pitchFamily="18" charset="0"/>
                          <a:cs typeface="Times New Roman" pitchFamily="18" charset="0"/>
                        </a:rPr>
                        <a:t>домашнее имущество 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</a:t>
                      </a: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500000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5000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5877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Garamond" pitchFamily="18" charset="0"/>
                          <a:cs typeface="Times New Roman" pitchFamily="18" charset="0"/>
                        </a:rPr>
                        <a:t>гражданская ответственность перед соседями 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0,7</a:t>
                      </a: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500000</a:t>
                      </a:r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3500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832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rgbClr val="C80000"/>
                          </a:solidFill>
                          <a:latin typeface="Garamond" pitchFamily="18" charset="0"/>
                          <a:cs typeface="Times New Roman" pitchFamily="18" charset="0"/>
                        </a:rPr>
                        <a:t>Стоимость годового полиса </a:t>
                      </a:r>
                      <a:endParaRPr lang="ru-RU" sz="1600" dirty="0">
                        <a:solidFill>
                          <a:srgbClr val="C80000"/>
                        </a:solidFill>
                      </a:endParaRP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600" dirty="0" smtClean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80000"/>
                          </a:solidFill>
                        </a:rPr>
                        <a:t>12500</a:t>
                      </a:r>
                      <a:endParaRPr lang="ru-RU" sz="1600" dirty="0">
                        <a:solidFill>
                          <a:srgbClr val="C80000"/>
                        </a:solidFill>
                      </a:endParaRPr>
                    </a:p>
                  </a:txBody>
                  <a:tcPr marL="104410" marR="104410" marT="49202" marB="49202"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0" y="3404392"/>
            <a:ext cx="10440988" cy="378621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  <a:effectLst>
            <a:softEdge rad="635000"/>
          </a:effectLst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203010"/>
            <a:ext cx="1044098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sz="2800" dirty="0" smtClean="0">
              <a:solidFill>
                <a:srgbClr val="680000"/>
              </a:solidFill>
            </a:endParaRPr>
          </a:p>
          <a:p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Заключение Договора страхования</a:t>
            </a:r>
            <a:r>
              <a:rPr lang="ru-RU" sz="2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" y="1261252"/>
            <a:ext cx="104409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endParaRPr lang="ru-RU" sz="1600" b="0" dirty="0" smtClean="0"/>
          </a:p>
          <a:p>
            <a:endParaRPr lang="ru-RU" sz="1600" b="0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1475566"/>
            <a:ext cx="1785950" cy="107157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письменное</a:t>
            </a:r>
          </a:p>
          <a:p>
            <a:pPr algn="ctr" eaLnBrk="0" hangingPunct="0"/>
            <a:r>
              <a:rPr lang="ru-RU" sz="2000" dirty="0" smtClean="0"/>
              <a:t> (устное)</a:t>
            </a:r>
          </a:p>
          <a:p>
            <a:pPr algn="ctr" eaLnBrk="0" hangingPunct="0"/>
            <a:r>
              <a:rPr lang="ru-RU" sz="2000" dirty="0" smtClean="0"/>
              <a:t> заявление </a:t>
            </a:r>
            <a:endParaRPr lang="ru-RU" sz="2000" dirty="0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148924" y="1475566"/>
            <a:ext cx="2286016" cy="1071570"/>
          </a:xfrm>
          <a:prstGeom prst="rect">
            <a:avLst/>
          </a:prstGeom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2761450"/>
            <a:ext cx="10440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spc="-100" dirty="0" smtClean="0">
                <a:latin typeface="Georgia" pitchFamily="18" charset="0"/>
              </a:rPr>
              <a:t>Момент вступления в силу договора  </a:t>
            </a:r>
            <a:r>
              <a:rPr lang="ru-RU" i="1" spc="-100" dirty="0" smtClean="0">
                <a:latin typeface="Georgia" pitchFamily="18" charset="0"/>
                <a:sym typeface="Symbol"/>
              </a:rPr>
              <a:t></a:t>
            </a:r>
            <a:r>
              <a:rPr lang="ru-RU" i="1" spc="-100" dirty="0" smtClean="0">
                <a:latin typeface="Georgia" pitchFamily="18" charset="0"/>
              </a:rPr>
              <a:t>  своевременная уплата страхового взноса </a:t>
            </a:r>
            <a:endParaRPr lang="ru-RU" spc="-100" dirty="0" smtClean="0">
              <a:latin typeface="Georgia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8583600" y="1404128"/>
            <a:ext cx="1857388" cy="1214446"/>
          </a:xfrm>
          <a:prstGeom prst="rect">
            <a:avLst/>
          </a:prstGeom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</a:t>
            </a:r>
            <a:endParaRPr lang="ru-RU" sz="2800" dirty="0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6720692" y="1475566"/>
            <a:ext cx="1500198" cy="1071570"/>
          </a:xfrm>
          <a:prstGeom prst="rect">
            <a:avLst/>
          </a:prstGeom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2077222" y="1475566"/>
            <a:ext cx="1785950" cy="107157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 осмотр</a:t>
            </a:r>
          </a:p>
          <a:p>
            <a:pPr algn="ctr" eaLnBrk="0" hangingPunct="0"/>
            <a:r>
              <a:rPr lang="ru-RU" sz="2000" dirty="0" smtClean="0"/>
              <a:t> имущества</a:t>
            </a:r>
          </a:p>
          <a:p>
            <a:pPr algn="ctr" eaLnBrk="0" hangingPunct="0"/>
            <a:r>
              <a:rPr lang="ru-RU" sz="2000" dirty="0" smtClean="0"/>
              <a:t>(можно без)</a:t>
            </a:r>
            <a:endParaRPr lang="ru-RU" sz="2000" dirty="0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8578080" y="1404128"/>
            <a:ext cx="1862908" cy="1214446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</a:t>
            </a:r>
            <a:r>
              <a:rPr lang="ru-RU" sz="2800" dirty="0" smtClean="0"/>
              <a:t>страховой </a:t>
            </a:r>
          </a:p>
          <a:p>
            <a:pPr algn="ctr" eaLnBrk="0" hangingPunct="0"/>
            <a:r>
              <a:rPr lang="ru-RU" sz="2800" dirty="0" smtClean="0"/>
              <a:t>полис</a:t>
            </a:r>
            <a:endParaRPr lang="ru-RU" sz="2800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6720692" y="1475566"/>
            <a:ext cx="1500198" cy="107157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подписи </a:t>
            </a:r>
          </a:p>
          <a:p>
            <a:pPr algn="ctr" eaLnBrk="0" hangingPunct="0"/>
            <a:r>
              <a:rPr lang="ru-RU" sz="2000" dirty="0" smtClean="0"/>
              <a:t>сторон</a:t>
            </a:r>
            <a:endParaRPr lang="ru-RU" sz="2000" dirty="0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148924" y="1475566"/>
            <a:ext cx="2286016" cy="1071570"/>
          </a:xfrm>
          <a:prstGeom prst="rect">
            <a:avLst/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100000" t="100000"/>
            </a:path>
            <a:tileRect r="-100000" b="-100000"/>
          </a:gradFill>
          <a:ln>
            <a:solidFill>
              <a:srgbClr val="68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dirty="0" smtClean="0"/>
              <a:t> обсуждение </a:t>
            </a:r>
          </a:p>
          <a:p>
            <a:pPr algn="ctr" eaLnBrk="0" hangingPunct="0"/>
            <a:r>
              <a:rPr lang="ru-RU" sz="2000" dirty="0" smtClean="0"/>
              <a:t>всех</a:t>
            </a:r>
          </a:p>
          <a:p>
            <a:pPr algn="ctr" eaLnBrk="0" hangingPunct="0"/>
            <a:r>
              <a:rPr lang="ru-RU" sz="2000" dirty="0" smtClean="0"/>
              <a:t>обстоятельств</a:t>
            </a:r>
            <a:endParaRPr lang="ru-RU" sz="2000" dirty="0"/>
          </a:p>
        </p:txBody>
      </p:sp>
      <p:pic>
        <p:nvPicPr>
          <p:cNvPr id="24" name="Picture 2" descr="C:\Users\Gorshechnikova\Pictures\Рисунок2.png"/>
          <p:cNvPicPr>
            <a:picLocks noChangeAspect="1" noChangeArrowheads="1"/>
          </p:cNvPicPr>
          <p:nvPr/>
        </p:nvPicPr>
        <p:blipFill>
          <a:blip r:embed="rId3" cstate="print"/>
          <a:srcRect l="34490" t="42675" r="36013" b="18344"/>
          <a:stretch>
            <a:fillRect/>
          </a:stretch>
        </p:blipFill>
        <p:spPr bwMode="auto">
          <a:xfrm>
            <a:off x="1720032" y="1761318"/>
            <a:ext cx="500066" cy="500066"/>
          </a:xfrm>
          <a:prstGeom prst="rect">
            <a:avLst/>
          </a:prstGeom>
          <a:noFill/>
        </p:spPr>
      </p:pic>
      <p:pic>
        <p:nvPicPr>
          <p:cNvPr id="27" name="Picture 2" descr="C:\Users\Gorshechnikova\Pictures\Рисунок2.png"/>
          <p:cNvPicPr>
            <a:picLocks noChangeAspect="1" noChangeArrowheads="1"/>
          </p:cNvPicPr>
          <p:nvPr/>
        </p:nvPicPr>
        <p:blipFill>
          <a:blip r:embed="rId3" cstate="print"/>
          <a:srcRect l="34490" t="42675" r="36013" b="18344"/>
          <a:stretch>
            <a:fillRect/>
          </a:stretch>
        </p:blipFill>
        <p:spPr bwMode="auto">
          <a:xfrm>
            <a:off x="3791734" y="1761318"/>
            <a:ext cx="500066" cy="500066"/>
          </a:xfrm>
          <a:prstGeom prst="rect">
            <a:avLst/>
          </a:prstGeom>
          <a:noFill/>
        </p:spPr>
      </p:pic>
      <p:pic>
        <p:nvPicPr>
          <p:cNvPr id="26" name="Picture 2" descr="C:\Users\Gorshechnikova\Pictures\Рисунок2.png"/>
          <p:cNvPicPr>
            <a:picLocks noChangeAspect="1" noChangeArrowheads="1"/>
          </p:cNvPicPr>
          <p:nvPr/>
        </p:nvPicPr>
        <p:blipFill>
          <a:blip r:embed="rId3" cstate="print"/>
          <a:srcRect l="34490" t="42675" r="36013" b="18344"/>
          <a:stretch>
            <a:fillRect/>
          </a:stretch>
        </p:blipFill>
        <p:spPr bwMode="auto">
          <a:xfrm>
            <a:off x="6292064" y="1832756"/>
            <a:ext cx="500066" cy="500066"/>
          </a:xfrm>
          <a:prstGeom prst="rect">
            <a:avLst/>
          </a:prstGeom>
          <a:noFill/>
        </p:spPr>
      </p:pic>
      <p:pic>
        <p:nvPicPr>
          <p:cNvPr id="33795" name="Picture 3" descr="C:\Users\Gorshechnikova\Pictures\Рисунок3.png"/>
          <p:cNvPicPr>
            <a:picLocks noChangeAspect="1" noChangeArrowheads="1"/>
          </p:cNvPicPr>
          <p:nvPr/>
        </p:nvPicPr>
        <p:blipFill>
          <a:blip r:embed="rId4" cstate="print"/>
          <a:srcRect l="35444" t="51349" r="37683" b="24629"/>
          <a:stretch>
            <a:fillRect/>
          </a:stretch>
        </p:blipFill>
        <p:spPr bwMode="auto">
          <a:xfrm>
            <a:off x="8078014" y="1832756"/>
            <a:ext cx="571504" cy="428628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0" y="5404656"/>
            <a:ext cx="4047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1430">
                  <a:noFill/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Истек срок действия договора</a:t>
            </a:r>
            <a:endParaRPr lang="ru-RU" dirty="0">
              <a:ln w="11430">
                <a:noFill/>
              </a:ln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48462" y="5690408"/>
            <a:ext cx="97925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Страховщик в полном объеме выполнил обязательства перед страхователем </a:t>
            </a:r>
            <a:endParaRPr lang="ru-RU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148528" y="5976160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1430">
                  <a:noFill/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Страхователь не уплатил в срок  страховой взнос</a:t>
            </a:r>
            <a:endParaRPr lang="ru-RU" dirty="0">
              <a:ln w="11430">
                <a:noFill/>
              </a:ln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577156" y="6261912"/>
            <a:ext cx="8622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Без согласия Страховщика перемещено застрахованное имущество</a:t>
            </a:r>
            <a:endParaRPr lang="ru-RU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082742" y="6547664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1430">
                  <a:noFill/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Страховщик  ликвидирован  согласно законодательству РФ</a:t>
            </a:r>
            <a:endParaRPr lang="ru-RU" dirty="0">
              <a:ln w="11430">
                <a:noFill/>
              </a:ln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439932" y="6833416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 решению суда договор признан недействительным</a:t>
            </a:r>
            <a:endParaRPr lang="ru-RU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34148" y="3975896"/>
            <a:ext cx="9215502" cy="584775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ru-RU" sz="3200" dirty="0" smtClean="0">
                <a:solidFill>
                  <a:srgbClr val="68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СРОК – ОДИН ГОД</a:t>
            </a:r>
            <a:endParaRPr lang="ru-RU" sz="3200" dirty="0"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0" y="4833152"/>
            <a:ext cx="7363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Прекращение Договора страхования:</a:t>
            </a:r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14" grpId="0" animBg="1" autoUpdateAnimBg="0"/>
      <p:bldP spid="17" grpId="0" animBg="1" autoUpdateAnimBg="0"/>
      <p:bldP spid="21" grpId="0" animBg="1" autoUpdateAnimBg="0"/>
      <p:bldP spid="22" grpId="0" animBg="1" autoUpdateAnimBg="0"/>
      <p:bldP spid="29" grpId="0" animBg="1" autoUpdateAnimBg="0"/>
      <p:bldP spid="30" grpId="0" animBg="1" autoUpdateAnimBg="0"/>
      <p:bldP spid="31" grpId="0" animBg="1" autoUpdateAnimBg="0"/>
      <p:bldP spid="3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4" descr="j0290341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549809" y="6304018"/>
            <a:ext cx="680270" cy="617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" y="203010"/>
            <a:ext cx="104409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0" dirty="0" smtClean="0">
                <a:solidFill>
                  <a:schemeClr val="bg1"/>
                </a:solidFill>
                <a:latin typeface="Garamond" pitchFamily="18" charset="0"/>
              </a:rPr>
              <a:t>Урегулирование убытка </a:t>
            </a:r>
            <a:endParaRPr lang="ru-RU" sz="2000" b="0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При наступлении </a:t>
            </a:r>
            <a:r>
              <a:rPr lang="ru-RU" sz="24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Страхового случая </a:t>
            </a:r>
          </a:p>
          <a:p>
            <a:pPr algn="ctr"/>
            <a:r>
              <a:rPr lang="ru-RU" sz="2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Страхователь </a:t>
            </a:r>
            <a:r>
              <a:rPr lang="ru-RU" sz="2400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spc="0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обязан:</a:t>
            </a:r>
            <a:endParaRPr lang="ru-RU" sz="2400" b="1" cap="all" spc="0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6498" name="Picture 2" descr="L:\ВЗФЭИ\5курс\страхование\страхование когда же я закончу контрольнуююю\Страхование строений граждан\позвонить.jpg"/>
          <p:cNvPicPr>
            <a:picLocks noChangeAspect="1" noChangeArrowheads="1"/>
          </p:cNvPicPr>
          <p:nvPr/>
        </p:nvPicPr>
        <p:blipFill>
          <a:blip r:embed="rId4" cstate="print"/>
          <a:srcRect l="14562" t="1944"/>
          <a:stretch>
            <a:fillRect/>
          </a:stretch>
        </p:blipFill>
        <p:spPr bwMode="auto">
          <a:xfrm>
            <a:off x="5420043" y="2075696"/>
            <a:ext cx="5020949" cy="3459534"/>
          </a:xfrm>
          <a:prstGeom prst="rect">
            <a:avLst/>
          </a:prstGeom>
          <a:noFill/>
        </p:spPr>
      </p:pic>
      <p:pic>
        <p:nvPicPr>
          <p:cNvPr id="106499" name="Picture 3" descr="L:\ВЗФЭИ\5курс\страхование\страхование когда же я закончу контрольнуююю\Страхование строений граждан\37-63-1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1249" y="1998816"/>
            <a:ext cx="5019741" cy="35364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1537545"/>
            <a:ext cx="10440988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endParaRPr lang="ru-RU" sz="1600" b="0" dirty="0" smtClean="0"/>
          </a:p>
          <a:p>
            <a:pPr>
              <a:buFont typeface="Arial" pitchFamily="34" charset="0"/>
              <a:buChar char="•"/>
            </a:pPr>
            <a:r>
              <a:rPr lang="ru-RU" sz="1600" b="0" dirty="0" smtClean="0"/>
              <a:t>предотвращать, уменьшать ущерб и  спасать</a:t>
            </a:r>
          </a:p>
          <a:p>
            <a:r>
              <a:rPr lang="ru-RU" sz="1600" b="0" dirty="0" smtClean="0"/>
              <a:t> застрахованное имущество</a:t>
            </a:r>
          </a:p>
          <a:p>
            <a:pPr>
              <a:buFont typeface="Arial" pitchFamily="34" charset="0"/>
              <a:buChar char="•"/>
            </a:pPr>
            <a:endParaRPr lang="ru-RU" sz="1600" b="0" dirty="0" smtClean="0"/>
          </a:p>
          <a:p>
            <a:pPr>
              <a:buFont typeface="Arial" pitchFamily="34" charset="0"/>
              <a:buChar char="•"/>
            </a:pPr>
            <a:r>
              <a:rPr lang="ru-RU" sz="1600" b="0" dirty="0" smtClean="0"/>
              <a:t>незамедлительно заявить в компетентные</a:t>
            </a:r>
          </a:p>
          <a:p>
            <a:r>
              <a:rPr lang="ru-RU" sz="1600" b="0" dirty="0" smtClean="0"/>
              <a:t> органы (тел. 01; 02; РЭУ; ЖЭК; ГРЭП и т.д.)</a:t>
            </a:r>
          </a:p>
          <a:p>
            <a:endParaRPr lang="ru-RU" sz="1600" b="0" dirty="0" smtClean="0"/>
          </a:p>
          <a:p>
            <a:pPr>
              <a:buFont typeface="Arial" pitchFamily="34" charset="0"/>
              <a:buChar char="•"/>
            </a:pPr>
            <a:r>
              <a:rPr lang="ru-RU" sz="1600" b="0" dirty="0" smtClean="0"/>
              <a:t>уведомить Страховщика, подав письменное </a:t>
            </a:r>
          </a:p>
          <a:p>
            <a:r>
              <a:rPr lang="ru-RU" sz="1600" b="0" dirty="0" smtClean="0"/>
              <a:t>  заявление (в течении 3-х суток)</a:t>
            </a:r>
          </a:p>
          <a:p>
            <a:endParaRPr lang="ru-RU" sz="1600" b="0" dirty="0" smtClean="0"/>
          </a:p>
          <a:p>
            <a:pPr>
              <a:buFont typeface="Arial" pitchFamily="34" charset="0"/>
              <a:buChar char="•"/>
            </a:pPr>
            <a:r>
              <a:rPr lang="ru-RU" sz="1600" b="0" dirty="0" smtClean="0"/>
              <a:t>получить от компетентных органов документы,</a:t>
            </a:r>
          </a:p>
          <a:p>
            <a:r>
              <a:rPr lang="ru-RU" sz="1600" b="0" dirty="0" smtClean="0"/>
              <a:t> подтверждающие факт наступления страхового </a:t>
            </a:r>
          </a:p>
          <a:p>
            <a:r>
              <a:rPr lang="ru-RU" sz="1600" b="0" dirty="0" smtClean="0"/>
              <a:t> случая </a:t>
            </a:r>
          </a:p>
          <a:p>
            <a:endParaRPr lang="ru-RU" sz="1600" b="0" dirty="0" smtClean="0"/>
          </a:p>
          <a:p>
            <a:pPr>
              <a:buFont typeface="Arial" pitchFamily="34" charset="0"/>
              <a:buChar char="•"/>
            </a:pPr>
            <a:r>
              <a:rPr lang="ru-RU" sz="1600" b="0" dirty="0" smtClean="0"/>
              <a:t>предоставить эксперту Страховщика </a:t>
            </a:r>
          </a:p>
          <a:p>
            <a:r>
              <a:rPr lang="ru-RU" sz="1600" b="0" dirty="0" smtClean="0"/>
              <a:t> для осмотра поврежденное имущество</a:t>
            </a:r>
          </a:p>
          <a:p>
            <a:endParaRPr lang="ru-RU" sz="1600" b="0" dirty="0" smtClean="0"/>
          </a:p>
          <a:p>
            <a:pPr marL="1077913" indent="-1077913" algn="ctr"/>
            <a:r>
              <a:rPr lang="ru-RU" sz="1600" b="0" dirty="0" smtClean="0"/>
              <a:t>                </a:t>
            </a:r>
          </a:p>
          <a:p>
            <a:pPr marL="1077913" indent="-1077913"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сохранить пострадавшее имущество в неизменном виде.</a:t>
            </a:r>
          </a:p>
          <a:p>
            <a:pPr marL="1077913" indent="-1077913" algn="ctr"/>
            <a:r>
              <a:rPr lang="ru-RU" dirty="0" smtClean="0">
                <a:solidFill>
                  <a:srgbClr val="9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картины убытка недопустимо!</a:t>
            </a:r>
          </a:p>
          <a:p>
            <a:endParaRPr lang="ru-RU" sz="1600" b="0" dirty="0" smtClean="0"/>
          </a:p>
          <a:p>
            <a:endParaRPr lang="ru-RU" sz="1600" b="0" dirty="0"/>
          </a:p>
        </p:txBody>
      </p:sp>
      <p:pic>
        <p:nvPicPr>
          <p:cNvPr id="106505" name="Picture 9" descr="L:\ВЗФЭИ\5курс\страхование\страхование когда же я закончу контрольнуююю\Страхование строений граждан\file205_11.jpg"/>
          <p:cNvPicPr>
            <a:picLocks noChangeAspect="1" noChangeArrowheads="1"/>
          </p:cNvPicPr>
          <p:nvPr/>
        </p:nvPicPr>
        <p:blipFill>
          <a:blip r:embed="rId6" cstate="print"/>
          <a:srcRect l="8514" t="2174" r="5277"/>
          <a:stretch>
            <a:fillRect/>
          </a:stretch>
        </p:blipFill>
        <p:spPr bwMode="auto">
          <a:xfrm>
            <a:off x="7154594" y="1998818"/>
            <a:ext cx="3286397" cy="3613291"/>
          </a:xfrm>
          <a:prstGeom prst="rect">
            <a:avLst/>
          </a:prstGeom>
          <a:noFill/>
        </p:spPr>
      </p:pic>
      <p:pic>
        <p:nvPicPr>
          <p:cNvPr id="106503" name="Picture 7" descr="L:\ВЗФЭИ\5курс\страхование\страхование когда же я закончу контрольнуююю\Страхование строений граждан\i.jpg"/>
          <p:cNvPicPr>
            <a:picLocks noChangeAspect="1" noChangeArrowheads="1"/>
          </p:cNvPicPr>
          <p:nvPr/>
        </p:nvPicPr>
        <p:blipFill>
          <a:blip r:embed="rId7" cstate="print"/>
          <a:srcRect l="14189" t="2703" r="28430"/>
          <a:stretch>
            <a:fillRect/>
          </a:stretch>
        </p:blipFill>
        <p:spPr bwMode="auto">
          <a:xfrm>
            <a:off x="5383636" y="1998816"/>
            <a:ext cx="1876128" cy="3536412"/>
          </a:xfrm>
          <a:prstGeom prst="rect">
            <a:avLst/>
          </a:prstGeom>
          <a:noFill/>
        </p:spPr>
      </p:pic>
      <p:pic>
        <p:nvPicPr>
          <p:cNvPr id="106500" name="Picture 4" descr="L:\ВЗФЭИ\5курс\страхование\страхование когда же я закончу контрольнуююю\Страхование строений граждан\Рисунок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65209" y="1998817"/>
            <a:ext cx="4975781" cy="3695217"/>
          </a:xfrm>
          <a:prstGeom prst="rect">
            <a:avLst/>
          </a:prstGeom>
          <a:noFill/>
        </p:spPr>
      </p:pic>
      <p:pic>
        <p:nvPicPr>
          <p:cNvPr id="106502" name="Picture 6" descr="L:\ВЗФЭИ\5курс\страхование\страхование когда же я закончу контрольнуююю\Страхование строений граждан\1346010549_prikoli_strahovogo_cluchaya_67_89-33.jpg"/>
          <p:cNvPicPr>
            <a:picLocks noChangeAspect="1" noChangeArrowheads="1"/>
          </p:cNvPicPr>
          <p:nvPr/>
        </p:nvPicPr>
        <p:blipFill>
          <a:blip r:embed="rId9" cstate="print"/>
          <a:srcRect l="18807" t="10145"/>
          <a:stretch>
            <a:fillRect/>
          </a:stretch>
        </p:blipFill>
        <p:spPr bwMode="auto">
          <a:xfrm>
            <a:off x="5402792" y="2152575"/>
            <a:ext cx="5038197" cy="3459534"/>
          </a:xfrm>
          <a:prstGeom prst="rect">
            <a:avLst/>
          </a:prstGeom>
          <a:noFill/>
        </p:spPr>
      </p:pic>
      <p:pic>
        <p:nvPicPr>
          <p:cNvPr id="106501" name="Picture 5" descr="L:\ВЗФЭИ\5курс\страхование\страхование когда же я закончу контрольнуююю\Страхование строений граждан\08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383637" y="2075698"/>
            <a:ext cx="5057353" cy="35748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Рисунок 4" descr="j0290341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06114" y="5833284"/>
            <a:ext cx="1357322" cy="123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711" y="1383791"/>
            <a:ext cx="10033136" cy="573537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 ПО СЕБЕ НЕБЛАГОПРИЯТНОЕ СОБЫТИЕ С КЛИЕНТОМ НЕ ВЛЕЧЕТ ОБЯЗАННОСТИ ПРОИЗВЕСТИ СТРАХОВУЮ ВЫПЛАТУ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СВЕРШИВШЕЕСЯ СОБЫТИЕ СРАВНИВАЕТСЯ С ОПИСАНИЕМ СТРАХОВОГО РИСКА.</a:t>
            </a:r>
          </a:p>
          <a:p>
            <a:pPr>
              <a:lnSpc>
                <a:spcPct val="9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ЕСЛИ ОНИ СОВПАДАЮТ, СОСТАВЛЯЕТСЯ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«АКТ О СТРАХОВОМ СЛУЧАЕ» </a:t>
            </a:r>
          </a:p>
          <a:p>
            <a:pPr>
              <a:lnSpc>
                <a:spcPct val="90000"/>
              </a:lnSpc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С МОМЕНТА ПОДПИСАНИЯ ЭТОГО АКТА НАСТУПАЕТ ОБЯЗАННОСТЬ ПО ВЫПЛАТЕ</a:t>
            </a:r>
          </a:p>
          <a:p>
            <a:pPr>
              <a:defRPr/>
            </a:pPr>
            <a:endParaRPr lang="ru-RU" sz="1600" dirty="0" smtClean="0">
              <a:latin typeface="Garamond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800" dirty="0" smtClean="0"/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2710" y="203301"/>
            <a:ext cx="9715568" cy="85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 algn="r" eaLnBrk="0" hangingPunct="0">
              <a:tabLst>
                <a:tab pos="804863" algn="l"/>
              </a:tabLst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</a:b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+mj-ea"/>
              <a:cs typeface="Tahoma" pitchFamily="34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>
          <a:xfrm>
            <a:off x="204834" y="203301"/>
            <a:ext cx="9538278" cy="852491"/>
          </a:xfrm>
        </p:spPr>
        <p:txBody>
          <a:bodyPr/>
          <a:lstStyle/>
          <a:p>
            <a:pPr>
              <a:defRPr/>
            </a:pPr>
            <a: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/>
            </a:r>
            <a:b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ru-RU" sz="3200" b="0" dirty="0" smtClean="0">
                <a:latin typeface="Garamond" pitchFamily="18" charset="0"/>
              </a:rPr>
              <a:t> Урегулирование убытка</a:t>
            </a:r>
            <a:endParaRPr lang="ru-RU" sz="3200" b="0" dirty="0">
              <a:latin typeface="Garamond" pitchFamily="18" charset="0"/>
              <a:cs typeface="Tahoma" pitchFamily="34" charset="0"/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12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10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9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9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9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36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13" descr="Документы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8505" y="1230030"/>
            <a:ext cx="1718413" cy="1619564"/>
          </a:xfrm>
          <a:prstGeom prst="rect">
            <a:avLst/>
          </a:prstGeom>
          <a:noFill/>
        </p:spPr>
      </p:pic>
      <p:pic>
        <p:nvPicPr>
          <p:cNvPr id="49" name="Picture 44" descr="Собственник_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4523" y="1306912"/>
            <a:ext cx="1316000" cy="1240298"/>
          </a:xfrm>
          <a:prstGeom prst="rect">
            <a:avLst/>
          </a:prstGeom>
          <a:noFill/>
        </p:spPr>
      </p:pic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/>
            </a:r>
            <a:br>
              <a:rPr lang="ru-RU" sz="32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ru-RU" sz="3200" b="0" dirty="0" smtClean="0">
                <a:latin typeface="Garamond" pitchFamily="18" charset="0"/>
              </a:rPr>
              <a:t> Урегулирование убытка</a:t>
            </a:r>
            <a:endParaRPr lang="ru-RU" sz="3200" b="0" dirty="0">
              <a:latin typeface="Garamond" pitchFamily="18" charset="0"/>
              <a:cs typeface="Tahoma" pitchFamily="34" charset="0"/>
            </a:endParaRPr>
          </a:p>
        </p:txBody>
      </p:sp>
      <p:sp>
        <p:nvSpPr>
          <p:cNvPr id="16387" name="Содержимое 13"/>
          <p:cNvSpPr>
            <a:spLocks noGrp="1"/>
          </p:cNvSpPr>
          <p:nvPr>
            <p:ph idx="1"/>
          </p:nvPr>
        </p:nvSpPr>
        <p:spPr bwMode="auto">
          <a:xfrm>
            <a:off x="163144" y="1153174"/>
            <a:ext cx="10033137" cy="591960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>
              <a:buFontTx/>
              <a:buNone/>
            </a:pPr>
            <a:r>
              <a:rPr lang="ru-RU" sz="2000" b="1" dirty="0" smtClean="0">
                <a:latin typeface="Garamond" pitchFamily="18" charset="0"/>
                <a:cs typeface="Times New Roman" charset="0"/>
              </a:rPr>
              <a:t>		</a:t>
            </a:r>
            <a:endParaRPr lang="ru-RU" sz="2400" b="1" u="sng" dirty="0" smtClean="0">
              <a:latin typeface="Garamond" pitchFamily="18" charset="0"/>
              <a:cs typeface="Times New Roman" charset="0"/>
            </a:endParaRPr>
          </a:p>
          <a:p>
            <a:pPr algn="just">
              <a:buFontTx/>
              <a:buNone/>
            </a:pPr>
            <a:endParaRPr lang="ru-RU" sz="2000" dirty="0" smtClean="0">
              <a:latin typeface="Garamond" pitchFamily="18" charset="0"/>
              <a:cs typeface="Times New Roman" charset="0"/>
            </a:endParaRPr>
          </a:p>
          <a:p>
            <a:pPr algn="just">
              <a:buFontTx/>
              <a:buNone/>
            </a:pPr>
            <a:endParaRPr lang="ru-RU" sz="1600" b="1" u="sng" dirty="0" smtClean="0">
              <a:solidFill>
                <a:srgbClr val="000000"/>
              </a:solidFill>
              <a:latin typeface="Times New Roman" charset="0"/>
              <a:cs typeface="Times New Roman" charset="0"/>
            </a:endParaRPr>
          </a:p>
          <a:p>
            <a:pPr algn="just">
              <a:buFontTx/>
              <a:buNone/>
            </a:pPr>
            <a:endParaRPr lang="ru-RU" sz="1600" b="1" u="sng" dirty="0" smtClean="0">
              <a:solidFill>
                <a:srgbClr val="000000"/>
              </a:solidFill>
              <a:latin typeface="Times New Roman" charset="0"/>
              <a:cs typeface="Times New Roman" charset="0"/>
            </a:endParaRPr>
          </a:p>
        </p:txBody>
      </p:sp>
      <p:pic>
        <p:nvPicPr>
          <p:cNvPr id="12" name="Picture 14" descr="Опасность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391" y="1383788"/>
            <a:ext cx="1060615" cy="1086329"/>
          </a:xfrm>
          <a:prstGeom prst="rect">
            <a:avLst/>
          </a:prstGeom>
          <a:noFill/>
        </p:spPr>
      </p:pic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244676" y="2267705"/>
            <a:ext cx="1274552" cy="757644"/>
          </a:xfrm>
          <a:prstGeom prst="wedgeRoundRectCallout">
            <a:avLst>
              <a:gd name="adj1" fmla="val 40042"/>
              <a:gd name="adj2" fmla="val -64218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10800" rIns="36000" bIns="10800"/>
          <a:lstStyle/>
          <a:p>
            <a:pPr algn="ctr"/>
            <a:r>
              <a:rPr lang="ru-RU" sz="1200" i="1" dirty="0"/>
              <a:t>Произошел</a:t>
            </a:r>
            <a:br>
              <a:rPr lang="ru-RU" sz="1200" i="1" dirty="0"/>
            </a:br>
            <a:r>
              <a:rPr lang="ru-RU" sz="1200" i="1" dirty="0"/>
              <a:t>страховой</a:t>
            </a:r>
            <a:br>
              <a:rPr lang="ru-RU" sz="1200" i="1" dirty="0"/>
            </a:br>
            <a:r>
              <a:rPr lang="ru-RU" sz="1200" i="1" dirty="0"/>
              <a:t>случай</a:t>
            </a:r>
          </a:p>
        </p:txBody>
      </p:sp>
      <p:grpSp>
        <p:nvGrpSpPr>
          <p:cNvPr id="2" name="Группа 42"/>
          <p:cNvGrpSpPr/>
          <p:nvPr/>
        </p:nvGrpSpPr>
        <p:grpSpPr>
          <a:xfrm>
            <a:off x="326247" y="1614427"/>
            <a:ext cx="10114742" cy="5458376"/>
            <a:chOff x="358775" y="2036763"/>
            <a:chExt cx="8351838" cy="4516437"/>
          </a:xfrm>
          <a:effectLst>
            <a:outerShdw blurRad="12700" dist="12700" dir="5400000" algn="ctr" rotWithShape="0">
              <a:schemeClr val="accent6">
                <a:lumMod val="50000"/>
              </a:schemeClr>
            </a:outerShdw>
          </a:effectLst>
        </p:grpSpPr>
        <p:pic>
          <p:nvPicPr>
            <p:cNvPr id="18" name="Picture 45" descr="Собственник_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15213" y="5300663"/>
              <a:ext cx="936625" cy="936625"/>
            </a:xfrm>
            <a:prstGeom prst="rect">
              <a:avLst/>
            </a:prstGeom>
            <a:noFill/>
          </p:spPr>
        </p:pic>
        <p:pic>
          <p:nvPicPr>
            <p:cNvPr id="19" name="Picture 6" descr="Оператор"/>
            <p:cNvPicPr>
              <a:picLocks noChangeAspect="1" noChangeArrowheads="1"/>
            </p:cNvPicPr>
            <p:nvPr/>
          </p:nvPicPr>
          <p:blipFill>
            <a:blip r:embed="rId6" cstate="print">
              <a:lum bright="-24000" contrast="-24000"/>
            </a:blip>
            <a:srcRect/>
            <a:stretch>
              <a:fillRect/>
            </a:stretch>
          </p:blipFill>
          <p:spPr bwMode="auto">
            <a:xfrm>
              <a:off x="2332038" y="2036763"/>
              <a:ext cx="1098550" cy="1014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58"/>
            <p:cNvSpPr txBox="1">
              <a:spLocks noChangeArrowheads="1"/>
            </p:cNvSpPr>
            <p:nvPr/>
          </p:nvSpPr>
          <p:spPr bwMode="auto">
            <a:xfrm>
              <a:off x="1655763" y="2995613"/>
              <a:ext cx="1981200" cy="381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Страхователь</a:t>
              </a:r>
            </a:p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(выгодоприобретатель</a:t>
              </a:r>
              <a:r>
                <a:rPr lang="ru-RU" sz="1200" dirty="0" smtClean="0"/>
                <a:t>)</a:t>
              </a:r>
              <a:endParaRPr lang="ru-RU" sz="1200" dirty="0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5140325" y="2060577"/>
              <a:ext cx="882650" cy="968376"/>
              <a:chOff x="1371" y="1979"/>
              <a:chExt cx="556" cy="610"/>
            </a:xfrm>
          </p:grpSpPr>
          <p:pic>
            <p:nvPicPr>
              <p:cNvPr id="47" name="Picture 46" descr="Страхование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474" y="1979"/>
                <a:ext cx="453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38100" dist="50800" dir="5400000" algn="ctr" rotWithShape="0">
                  <a:schemeClr val="accent6">
                    <a:lumMod val="50000"/>
                  </a:schemeClr>
                </a:outerShdw>
              </a:effectLst>
            </p:spPr>
          </p:pic>
          <p:sp>
            <p:nvSpPr>
              <p:cNvPr id="48" name="Rectangle 10"/>
              <p:cNvSpPr>
                <a:spLocks noChangeArrowheads="1"/>
              </p:cNvSpPr>
              <p:nvPr/>
            </p:nvSpPr>
            <p:spPr bwMode="auto">
              <a:xfrm>
                <a:off x="1371" y="2445"/>
                <a:ext cx="541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200" b="0" dirty="0">
                    <a:solidFill>
                      <a:schemeClr val="accent6">
                        <a:lumMod val="75000"/>
                      </a:schemeClr>
                    </a:solidFill>
                  </a:rPr>
                  <a:t>Страховщик</a:t>
                </a:r>
              </a:p>
            </p:txBody>
          </p:sp>
        </p:grp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795963" y="5343525"/>
              <a:ext cx="981063" cy="381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200" dirty="0" smtClean="0">
                  <a:solidFill>
                    <a:schemeClr val="accent6">
                      <a:lumMod val="75000"/>
                    </a:schemeClr>
                  </a:solidFill>
                </a:rPr>
                <a:t>Страховое</a:t>
              </a:r>
              <a:r>
                <a:rPr lang="ru-RU" sz="1200" dirty="0">
                  <a:solidFill>
                    <a:schemeClr val="accent6">
                      <a:lumMod val="75000"/>
                    </a:schemeClr>
                  </a:solidFill>
                </a:rPr>
                <a:t/>
              </a:r>
              <a:br>
                <a:rPr lang="ru-RU" sz="1200" dirty="0">
                  <a:solidFill>
                    <a:schemeClr val="accent6">
                      <a:lumMod val="75000"/>
                    </a:schemeClr>
                  </a:solidFill>
                </a:rPr>
              </a:br>
              <a:r>
                <a:rPr lang="ru-RU" sz="1200" dirty="0" smtClean="0">
                  <a:solidFill>
                    <a:schemeClr val="accent6">
                      <a:lumMod val="75000"/>
                    </a:schemeClr>
                  </a:solidFill>
                </a:rPr>
                <a:t>возмещение</a:t>
              </a:r>
              <a:endParaRPr lang="ru-RU" sz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" name="AutoShape 79"/>
            <p:cNvSpPr>
              <a:spLocks noChangeArrowheads="1"/>
            </p:cNvSpPr>
            <p:nvPr/>
          </p:nvSpPr>
          <p:spPr bwMode="auto">
            <a:xfrm>
              <a:off x="3276600" y="2347913"/>
              <a:ext cx="1981200" cy="323850"/>
            </a:xfrm>
            <a:prstGeom prst="notchedRightArrow">
              <a:avLst>
                <a:gd name="adj1" fmla="val 38241"/>
                <a:gd name="adj2" fmla="val 78821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6156325" y="2208308"/>
              <a:ext cx="2520950" cy="5347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ru-RU" sz="1200" b="0" dirty="0">
                  <a:solidFill>
                    <a:schemeClr val="accent6">
                      <a:lumMod val="75000"/>
                    </a:schemeClr>
                  </a:solidFill>
                </a:rPr>
                <a:t>Страхователь </a:t>
              </a:r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передает</a:t>
              </a:r>
              <a:endParaRPr lang="ru-RU" sz="1200" b="0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Страховщику подготовленный </a:t>
              </a:r>
            </a:p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Пакет документов </a:t>
              </a:r>
              <a:endParaRPr lang="ru-RU" sz="1200" b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5545139" y="3754437"/>
              <a:ext cx="858838" cy="928688"/>
              <a:chOff x="1400" y="1962"/>
              <a:chExt cx="541" cy="585"/>
            </a:xfrm>
          </p:grpSpPr>
          <p:pic>
            <p:nvPicPr>
              <p:cNvPr id="45" name="Picture 46" descr="Страхование_1"/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1485" y="1962"/>
                <a:ext cx="453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38100" dist="50800" dir="5400000" algn="ctr" rotWithShape="0">
                  <a:schemeClr val="accent6">
                    <a:lumMod val="50000"/>
                  </a:schemeClr>
                </a:outerShdw>
              </a:effectLst>
            </p:spPr>
          </p:pic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1400" y="2403"/>
                <a:ext cx="541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1200" b="0" dirty="0">
                    <a:solidFill>
                      <a:schemeClr val="accent6">
                        <a:lumMod val="75000"/>
                      </a:schemeClr>
                    </a:solidFill>
                  </a:rPr>
                  <a:t>Страховщик</a:t>
                </a:r>
              </a:p>
            </p:txBody>
          </p:sp>
        </p:grpSp>
        <p:pic>
          <p:nvPicPr>
            <p:cNvPr id="26" name="Picture 21" descr="Документы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7813" y="4248150"/>
              <a:ext cx="1109662" cy="1109663"/>
            </a:xfrm>
            <a:prstGeom prst="rect">
              <a:avLst/>
            </a:prstGeom>
            <a:noFill/>
          </p:spPr>
        </p:pic>
        <p:pic>
          <p:nvPicPr>
            <p:cNvPr id="27" name="Picture 22" descr="Вопрос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19250" y="4356100"/>
              <a:ext cx="620713" cy="925513"/>
            </a:xfrm>
            <a:prstGeom prst="rect">
              <a:avLst/>
            </a:prstGeom>
            <a:noFill/>
          </p:spPr>
        </p:pic>
        <p:sp>
          <p:nvSpPr>
            <p:cNvPr id="28" name="AutoShape 16"/>
            <p:cNvSpPr>
              <a:spLocks noChangeArrowheads="1"/>
            </p:cNvSpPr>
            <p:nvPr/>
          </p:nvSpPr>
          <p:spPr bwMode="auto">
            <a:xfrm>
              <a:off x="3059113" y="4321175"/>
              <a:ext cx="2924175" cy="1096963"/>
            </a:xfrm>
            <a:prstGeom prst="flowChartDecision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ru-RU" sz="1200" b="1" dirty="0"/>
                <a:t>Страховщик признал</a:t>
              </a:r>
              <a:br>
                <a:rPr lang="ru-RU" sz="1200" b="1" dirty="0"/>
              </a:br>
              <a:r>
                <a:rPr lang="ru-RU" sz="1200" b="1" dirty="0"/>
                <a:t>случай страховым</a:t>
              </a:r>
              <a:r>
                <a:rPr lang="ru-RU" b="1" dirty="0"/>
                <a:t>?</a:t>
              </a:r>
            </a:p>
          </p:txBody>
        </p:sp>
        <p:cxnSp>
          <p:nvCxnSpPr>
            <p:cNvPr id="29" name="AutoShape 32"/>
            <p:cNvCxnSpPr>
              <a:cxnSpLocks noChangeShapeType="1"/>
              <a:stCxn id="28" idx="2"/>
            </p:cNvCxnSpPr>
            <p:nvPr/>
          </p:nvCxnSpPr>
          <p:spPr bwMode="auto">
            <a:xfrm>
              <a:off x="4521200" y="5434013"/>
              <a:ext cx="9525" cy="290512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lg" len="lg"/>
            </a:ln>
          </p:spPr>
        </p:cxnSp>
        <p:sp>
          <p:nvSpPr>
            <p:cNvPr id="30" name="Text Box 50"/>
            <p:cNvSpPr txBox="1">
              <a:spLocks noChangeArrowheads="1"/>
            </p:cNvSpPr>
            <p:nvPr/>
          </p:nvSpPr>
          <p:spPr bwMode="auto">
            <a:xfrm>
              <a:off x="5006186" y="4199564"/>
              <a:ext cx="389408" cy="305597"/>
            </a:xfrm>
            <a:prstGeom prst="rect">
              <a:avLst/>
            </a:prstGeom>
            <a:solidFill>
              <a:schemeClr val="bg1"/>
            </a:solidFill>
            <a:ln w="317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</a:rPr>
                <a:t>да</a:t>
              </a:r>
            </a:p>
          </p:txBody>
        </p:sp>
        <p:cxnSp>
          <p:nvCxnSpPr>
            <p:cNvPr id="31" name="AutoShape 51"/>
            <p:cNvCxnSpPr>
              <a:cxnSpLocks noChangeShapeType="1"/>
              <a:stCxn id="28" idx="0"/>
            </p:cNvCxnSpPr>
            <p:nvPr/>
          </p:nvCxnSpPr>
          <p:spPr bwMode="auto">
            <a:xfrm rot="16200000">
              <a:off x="5010151" y="3652837"/>
              <a:ext cx="163512" cy="1141413"/>
            </a:xfrm>
            <a:prstGeom prst="bentConnector2">
              <a:avLst/>
            </a:prstGeom>
            <a:ln>
              <a:headEnd/>
              <a:tailEnd type="triangle" w="lg" len="lg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Text Box 52"/>
            <p:cNvSpPr txBox="1">
              <a:spLocks noChangeArrowheads="1"/>
            </p:cNvSpPr>
            <p:nvPr/>
          </p:nvSpPr>
          <p:spPr bwMode="auto">
            <a:xfrm>
              <a:off x="3959225" y="5489575"/>
              <a:ext cx="490002" cy="305597"/>
            </a:xfrm>
            <a:prstGeom prst="rect">
              <a:avLst/>
            </a:prstGeom>
            <a:noFill/>
            <a:ln w="317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</a:rPr>
                <a:t>нет</a:t>
              </a: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6794500" y="4429620"/>
              <a:ext cx="1126661" cy="229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ru-RU" sz="1200" dirty="0">
                  <a:solidFill>
                    <a:schemeClr val="accent6">
                      <a:lumMod val="75000"/>
                    </a:schemeClr>
                  </a:solidFill>
                </a:rPr>
                <a:t>страховой акт </a:t>
              </a:r>
            </a:p>
          </p:txBody>
        </p:sp>
        <p:pic>
          <p:nvPicPr>
            <p:cNvPr id="34" name="Picture 29" descr="Акция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127875" y="3825875"/>
              <a:ext cx="414338" cy="647700"/>
            </a:xfrm>
            <a:prstGeom prst="rect">
              <a:avLst/>
            </a:prstGeom>
            <a:noFill/>
          </p:spPr>
        </p:pic>
        <p:sp>
          <p:nvSpPr>
            <p:cNvPr id="35" name="AutoShape 19"/>
            <p:cNvSpPr>
              <a:spLocks noChangeArrowheads="1"/>
            </p:cNvSpPr>
            <p:nvPr/>
          </p:nvSpPr>
          <p:spPr bwMode="auto">
            <a:xfrm>
              <a:off x="2735263" y="5508625"/>
              <a:ext cx="1116012" cy="900113"/>
            </a:xfrm>
            <a:prstGeom prst="wedgeRoundRectCallout">
              <a:avLst>
                <a:gd name="adj1" fmla="val 78306"/>
                <a:gd name="adj2" fmla="val 41532"/>
                <a:gd name="adj3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36000" tIns="10800" rIns="36000" bIns="10800"/>
            <a:lstStyle/>
            <a:p>
              <a:pPr algn="ctr"/>
              <a:r>
                <a:rPr lang="ru-RU" sz="1200" dirty="0"/>
                <a:t>Решение об отказе</a:t>
              </a:r>
              <a:br>
                <a:rPr lang="ru-RU" sz="1200" dirty="0"/>
              </a:br>
              <a:r>
                <a:rPr lang="ru-RU" sz="1200" dirty="0"/>
                <a:t>в </a:t>
              </a:r>
              <a:r>
                <a:rPr lang="ru-RU" sz="1200" dirty="0" smtClean="0"/>
                <a:t>страховом возмещении</a:t>
              </a:r>
              <a:endParaRPr lang="ru-RU" sz="1200" dirty="0"/>
            </a:p>
          </p:txBody>
        </p:sp>
        <p:pic>
          <p:nvPicPr>
            <p:cNvPr id="36" name="Picture 32" descr="Стрелка-гор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9117673">
              <a:off x="6804025" y="4329113"/>
              <a:ext cx="517525" cy="1620837"/>
            </a:xfrm>
            <a:prstGeom prst="rect">
              <a:avLst/>
            </a:prstGeom>
            <a:noFill/>
          </p:spPr>
        </p:pic>
        <p:pic>
          <p:nvPicPr>
            <p:cNvPr id="37" name="Picture 33" descr="Деньги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48375" y="4572000"/>
              <a:ext cx="1058863" cy="1058863"/>
            </a:xfrm>
            <a:prstGeom prst="rect">
              <a:avLst/>
            </a:prstGeom>
            <a:noFill/>
          </p:spPr>
        </p:pic>
        <p:cxnSp>
          <p:nvCxnSpPr>
            <p:cNvPr id="38" name="AutoShape 51"/>
            <p:cNvCxnSpPr>
              <a:cxnSpLocks noChangeShapeType="1"/>
            </p:cNvCxnSpPr>
            <p:nvPr/>
          </p:nvCxnSpPr>
          <p:spPr bwMode="auto">
            <a:xfrm>
              <a:off x="6381750" y="4141788"/>
              <a:ext cx="746125" cy="7937"/>
            </a:xfrm>
            <a:prstGeom prst="bentConnector3">
              <a:avLst>
                <a:gd name="adj1" fmla="val 49787"/>
              </a:avLst>
            </a:prstGeom>
            <a:ln>
              <a:headEnd/>
              <a:tailEnd type="triangle" w="lg" len="lg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pic>
          <p:nvPicPr>
            <p:cNvPr id="39" name="Picture 37" descr="Оператор"/>
            <p:cNvPicPr>
              <a:picLocks noChangeAspect="1" noChangeArrowheads="1"/>
            </p:cNvPicPr>
            <p:nvPr/>
          </p:nvPicPr>
          <p:blipFill>
            <a:blip r:embed="rId6" cstate="print">
              <a:lum bright="-24000" contrast="-24000"/>
            </a:blip>
            <a:srcRect/>
            <a:stretch>
              <a:fillRect/>
            </a:stretch>
          </p:blipFill>
          <p:spPr bwMode="auto">
            <a:xfrm>
              <a:off x="7812088" y="5734050"/>
              <a:ext cx="898525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5651500" y="5905500"/>
              <a:ext cx="1981483" cy="381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Страхователь</a:t>
              </a:r>
              <a:endParaRPr lang="ru-RU" sz="1200" b="0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r>
                <a:rPr lang="ru-RU" sz="1200" b="0" dirty="0" smtClean="0">
                  <a:solidFill>
                    <a:schemeClr val="accent6">
                      <a:lumMod val="75000"/>
                    </a:schemeClr>
                  </a:solidFill>
                </a:rPr>
                <a:t>(выгодоприобретатель</a:t>
              </a:r>
              <a:r>
                <a:rPr lang="ru-RU" sz="1200" dirty="0" smtClean="0"/>
                <a:t>)</a:t>
              </a:r>
              <a:endParaRPr lang="ru-RU" sz="1200" dirty="0"/>
            </a:p>
          </p:txBody>
        </p:sp>
        <p:grpSp>
          <p:nvGrpSpPr>
            <p:cNvPr id="5" name="Group 40"/>
            <p:cNvGrpSpPr>
              <a:grpSpLocks/>
            </p:cNvGrpSpPr>
            <p:nvPr/>
          </p:nvGrpSpPr>
          <p:grpSpPr bwMode="auto">
            <a:xfrm>
              <a:off x="503238" y="4392617"/>
              <a:ext cx="1212850" cy="950913"/>
              <a:chOff x="1331" y="1979"/>
              <a:chExt cx="764" cy="599"/>
            </a:xfrm>
          </p:grpSpPr>
          <p:pic>
            <p:nvPicPr>
              <p:cNvPr id="43" name="Picture 46" descr="Страхование_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474" y="1979"/>
                <a:ext cx="453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38100" dist="50800" dir="5400000" algn="ctr" rotWithShape="0">
                  <a:schemeClr val="accent6">
                    <a:lumMod val="50000"/>
                  </a:schemeClr>
                </a:outerShdw>
              </a:effectLst>
            </p:spPr>
          </p:pic>
          <p:sp>
            <p:nvSpPr>
              <p:cNvPr id="44" name="Rectangle 42"/>
              <p:cNvSpPr>
                <a:spLocks noChangeArrowheads="1"/>
              </p:cNvSpPr>
              <p:nvPr/>
            </p:nvSpPr>
            <p:spPr bwMode="auto">
              <a:xfrm>
                <a:off x="1331" y="2385"/>
                <a:ext cx="764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b="0" dirty="0">
                    <a:solidFill>
                      <a:schemeClr val="accent6">
                        <a:lumMod val="75000"/>
                      </a:schemeClr>
                    </a:solidFill>
                  </a:rPr>
                  <a:t>Страховщик</a:t>
                </a:r>
              </a:p>
            </p:txBody>
          </p:sp>
        </p:grpSp>
        <p:sp>
          <p:nvSpPr>
            <p:cNvPr id="42" name="AutoShape 19"/>
            <p:cNvSpPr>
              <a:spLocks noChangeArrowheads="1"/>
            </p:cNvSpPr>
            <p:nvPr/>
          </p:nvSpPr>
          <p:spPr bwMode="auto">
            <a:xfrm>
              <a:off x="358775" y="5653088"/>
              <a:ext cx="2197100" cy="900112"/>
            </a:xfrm>
            <a:prstGeom prst="wedgeRoundRectCallout">
              <a:avLst>
                <a:gd name="adj1" fmla="val 26227"/>
                <a:gd name="adj2" fmla="val -90917"/>
                <a:gd name="adj3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36000" tIns="10800" rIns="36000" bIns="10800"/>
            <a:lstStyle/>
            <a:p>
              <a:pPr algn="ctr"/>
              <a:r>
                <a:rPr lang="ru-RU" sz="1200" i="1" dirty="0"/>
                <a:t>Рассмотрение</a:t>
              </a:r>
              <a:br>
                <a:rPr lang="ru-RU" sz="1200" i="1" dirty="0"/>
              </a:br>
              <a:r>
                <a:rPr lang="ru-RU" sz="1200" i="1" dirty="0"/>
                <a:t>пакета документов о страховом случае и принятие решения</a:t>
              </a:r>
            </a:p>
          </p:txBody>
        </p:sp>
      </p:grpSp>
      <p:pic>
        <p:nvPicPr>
          <p:cNvPr id="51" name="Picture 31" descr="Документ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12642" y="6073382"/>
            <a:ext cx="998782" cy="113267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711" y="1189815"/>
            <a:ext cx="10033136" cy="595984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 sz="1800" i="1" dirty="0" smtClean="0">
                <a:solidFill>
                  <a:schemeClr val="accent1">
                    <a:lumMod val="10000"/>
                  </a:schemeClr>
                </a:solidFill>
                <a:latin typeface="Century" pitchFamily="18" charset="0"/>
              </a:rPr>
              <a:t>Механизм расчета страхового возмещения</a:t>
            </a:r>
            <a:r>
              <a:rPr lang="ru-RU" sz="1800" dirty="0" smtClean="0">
                <a:solidFill>
                  <a:schemeClr val="accent1">
                    <a:lumMod val="10000"/>
                  </a:schemeClr>
                </a:solidFill>
                <a:latin typeface="Century" pitchFamily="18" charset="0"/>
              </a:rPr>
              <a:t>: </a:t>
            </a:r>
            <a:r>
              <a:rPr lang="ru-RU" sz="1800" b="1" dirty="0" smtClean="0">
                <a:solidFill>
                  <a:schemeClr val="accent1">
                    <a:lumMod val="10000"/>
                  </a:schemeClr>
                </a:solidFill>
                <a:latin typeface="Century" pitchFamily="18" charset="0"/>
              </a:rPr>
              <a:t>по удельному весу (доле страховой суммы) элементов строения, установленному в заявлении (условиях страхования), или же по фактическому ущербу</a:t>
            </a:r>
          </a:p>
          <a:p>
            <a:pPr>
              <a:defRPr/>
            </a:pPr>
            <a:endParaRPr lang="ru-RU" sz="1800" dirty="0" smtClean="0"/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b="0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СТРАХОВОЕ ВОЗМЕЩЕНИЕ</a:t>
            </a:r>
            <a:endParaRPr lang="ru-RU" sz="3200" b="0" dirty="0">
              <a:solidFill>
                <a:srgbClr val="C00000"/>
              </a:solidFill>
              <a:latin typeface="Garamond" pitchFamily="18" charset="0"/>
              <a:cs typeface="Tahoma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1761318"/>
            <a:ext cx="10149716" cy="1643074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Ущерб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=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▬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▬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+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05718" y="2189946"/>
            <a:ext cx="1798638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</a:rPr>
              <a:t>Действительная</a:t>
            </a:r>
          </a:p>
          <a:p>
            <a:pPr algn="ctr"/>
            <a:r>
              <a:rPr lang="ru-RU" dirty="0">
                <a:latin typeface="Times New Roman" pitchFamily="18" charset="0"/>
              </a:rPr>
              <a:t>стоимость </a:t>
            </a:r>
          </a:p>
          <a:p>
            <a:pPr algn="ctr"/>
            <a:r>
              <a:rPr lang="ru-RU" dirty="0" smtClean="0">
                <a:latin typeface="Times New Roman" pitchFamily="18" charset="0"/>
              </a:rPr>
              <a:t>поврежденного</a:t>
            </a:r>
            <a:endParaRPr lang="ru-RU" dirty="0">
              <a:latin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006048" y="2118508"/>
            <a:ext cx="1785950" cy="12969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</a:rPr>
              <a:t>Износ</a:t>
            </a:r>
          </a:p>
          <a:p>
            <a:pPr algn="ctr"/>
            <a:r>
              <a:rPr lang="ru-RU" dirty="0">
                <a:latin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</a:rPr>
              <a:t>амортизация</a:t>
            </a:r>
            <a:r>
              <a:rPr lang="ru-RU" dirty="0">
                <a:latin typeface="Times New Roman" pitchFamily="18" charset="0"/>
              </a:rPr>
              <a:t>)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434940" y="2118508"/>
            <a:ext cx="1008062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</a:rPr>
              <a:t>Годные</a:t>
            </a:r>
          </a:p>
          <a:p>
            <a:pPr algn="ctr"/>
            <a:r>
              <a:rPr lang="ru-RU" dirty="0">
                <a:latin typeface="Times New Roman" pitchFamily="18" charset="0"/>
              </a:rPr>
              <a:t> остатки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078014" y="2118508"/>
            <a:ext cx="1500198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Times New Roman" pitchFamily="18" charset="0"/>
              </a:rPr>
              <a:t>Расходы по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спасению,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экспертиза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и т.д</a:t>
            </a:r>
            <a:r>
              <a:rPr lang="ru-RU" dirty="0"/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504684"/>
            <a:ext cx="10440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/>
              <a:t>системы возмещения ущерба: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20098" y="3904458"/>
            <a:ext cx="6000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b="0" i="1" dirty="0" smtClean="0"/>
              <a:t>по действительной стоимости;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b="0" i="1" dirty="0" smtClean="0"/>
              <a:t>по системе пропорциональной ответственности;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b="0" i="1" dirty="0" smtClean="0"/>
              <a:t>по первому риску</a:t>
            </a:r>
            <a:endParaRPr lang="ru-RU" b="0" i="1" dirty="0"/>
          </a:p>
        </p:txBody>
      </p:sp>
      <p:pic>
        <p:nvPicPr>
          <p:cNvPr id="15" name="Picture 7" descr="Схема действия безусловной франшизы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219834" y="5047466"/>
            <a:ext cx="4786346" cy="2067551"/>
          </a:xfrm>
          <a:prstGeom prst="rect">
            <a:avLst/>
          </a:prstGeom>
          <a:noFill/>
        </p:spPr>
      </p:pic>
      <p:pic>
        <p:nvPicPr>
          <p:cNvPr id="16" name="Picture 5" descr="http://kaskosamara.ru/img/conditional_franchi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7272" y="5190342"/>
            <a:ext cx="4853716" cy="190604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L:\ВЗФЭИ\5курс\страхование\страхование когда же я закончу контрольнуююю\Страхование строений граждан\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272" y="1332690"/>
            <a:ext cx="4687612" cy="4092316"/>
          </a:xfrm>
          <a:prstGeom prst="rect">
            <a:avLst/>
          </a:prstGeom>
          <a:noFill/>
        </p:spPr>
      </p:pic>
      <p:sp>
        <p:nvSpPr>
          <p:cNvPr id="1536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34940" y="1261252"/>
            <a:ext cx="3857653" cy="407196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spcBef>
                <a:spcPts val="0"/>
              </a:spcBef>
              <a:buFontTx/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Дом застрахован на 250000 у.е., «свободно от первых 5 %».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Дей-ствительная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стоимость 300000 у.е. Страховой случай пожар. Износ – 20%. Годные остатки – 40000 у.е. Счет пожарной команды – 15000 у.е. Договор о передаче СК прав собственности на годные остатки составлялся. </a:t>
            </a:r>
          </a:p>
          <a:p>
            <a:pPr marL="355600" lvl="1" indent="-176213">
              <a:buClr>
                <a:srgbClr val="F92D23"/>
              </a:buClr>
              <a:buFontTx/>
              <a:buNone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204834" y="203301"/>
            <a:ext cx="10236154" cy="852491"/>
          </a:xfrm>
        </p:spPr>
        <p:txBody>
          <a:bodyPr/>
          <a:lstStyle/>
          <a:p>
            <a:pPr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endParaRPr lang="ru-RU" sz="3200" b="0" dirty="0">
              <a:latin typeface="Garamond" pitchFamily="18" charset="0"/>
              <a:cs typeface="Tahom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1189814"/>
          <a:ext cx="5500729" cy="41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3"/>
                <a:gridCol w="550073"/>
                <a:gridCol w="550073"/>
                <a:gridCol w="492923"/>
                <a:gridCol w="640339"/>
                <a:gridCol w="516956"/>
                <a:gridCol w="550073"/>
                <a:gridCol w="550073"/>
                <a:gridCol w="550073"/>
                <a:gridCol w="550073"/>
              </a:tblGrid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3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Выноска 1 11"/>
          <p:cNvSpPr/>
          <p:nvPr/>
        </p:nvSpPr>
        <p:spPr>
          <a:xfrm>
            <a:off x="6434940" y="1189814"/>
            <a:ext cx="3771470" cy="2786082"/>
          </a:xfrm>
          <a:prstGeom prst="borderCallout1">
            <a:avLst>
              <a:gd name="adj1" fmla="val 29065"/>
              <a:gd name="adj2" fmla="val -965"/>
              <a:gd name="adj3" fmla="val 97207"/>
              <a:gd name="adj4" fmla="val 6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600" dirty="0">
              <a:solidFill>
                <a:srgbClr val="FF0000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4874" y="4118773"/>
            <a:ext cx="4214842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Страховое возмещение составит </a:t>
            </a:r>
            <a:r>
              <a:rPr lang="ru-RU" dirty="0" smtClean="0">
                <a:solidFill>
                  <a:srgbClr val="C80000"/>
                </a:solidFill>
              </a:rPr>
              <a:t>200000 у.е.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940130" y="5404656"/>
            <a:ext cx="650085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Убыток </a:t>
            </a:r>
            <a:r>
              <a:rPr lang="ru-RU" b="0" dirty="0" smtClean="0"/>
              <a:t>= 300000-60000-40000+15000+40000=255000 у.е.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Безусловная франшиза = </a:t>
            </a:r>
            <a:r>
              <a:rPr lang="ru-RU" b="0" dirty="0" smtClean="0"/>
              <a:t>250000*5%=12500 у.е.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СВ</a:t>
            </a:r>
            <a:r>
              <a:rPr lang="ru-RU" b="0" dirty="0" smtClean="0"/>
              <a:t>=255000*(250000/300000) – 12500=200000 у.е.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9834" y="5476094"/>
            <a:ext cx="3714776" cy="1754326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DB8"/>
                </a:solidFill>
                <a:latin typeface="Georgia" pitchFamily="18" charset="0"/>
              </a:rPr>
              <a:t>если страховая сумма устанавливается ниже действительной стоимости, то и ущерб возмещается частично – в той же пропорции. </a:t>
            </a:r>
            <a:endParaRPr lang="ru-RU" dirty="0">
              <a:solidFill>
                <a:srgbClr val="003DB8"/>
              </a:solidFill>
              <a:latin typeface="Georg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89682"/>
            <a:ext cx="6863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СТРАХОВОЕ ВОЗМЕЩЕНИЕ</a:t>
            </a:r>
            <a:r>
              <a:rPr lang="ru-RU" sz="2800" b="0" dirty="0" smtClean="0">
                <a:latin typeface="Garamond" pitchFamily="18" charset="0"/>
              </a:rPr>
              <a:t> </a:t>
            </a: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ramond" pitchFamily="18" charset="0"/>
              </a:rPr>
              <a:t>(пример)</a:t>
            </a:r>
            <a:endParaRPr lang="ru-RU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9" descr="image0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46938"/>
            <a:ext cx="614918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8007" name="AutoShape 23"/>
          <p:cNvSpPr>
            <a:spLocks noChangeArrowheads="1"/>
          </p:cNvSpPr>
          <p:nvPr/>
        </p:nvSpPr>
        <p:spPr bwMode="auto">
          <a:xfrm rot="10800000">
            <a:off x="5954633" y="1153153"/>
            <a:ext cx="4486357" cy="155976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>
                  <a:alpha val="98000"/>
                </a:srgbClr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98001" name="Rectangle 17"/>
          <p:cNvSpPr>
            <a:spLocks noChangeArrowheads="1"/>
          </p:cNvSpPr>
          <p:nvPr/>
        </p:nvSpPr>
        <p:spPr bwMode="auto">
          <a:xfrm>
            <a:off x="6363502" y="1130022"/>
            <a:ext cx="3884492" cy="615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1400" dirty="0" smtClean="0"/>
              <a:t>Застрахована дача на сумму 200000 т.р., договором установлена условная франшиза – 2%. </a:t>
            </a:r>
          </a:p>
          <a:p>
            <a:r>
              <a:rPr lang="ru-RU" sz="1400" dirty="0" smtClean="0"/>
              <a:t>Все стены одноэтажного строения составляют 25% от всей конструкции, крыша — 20%, фундамент — 10%, двери — 5%, полы— 10%, инженерное оборудование— 25%,  окна — 5%. В строении 3 двери (1 входная и 2 межкомнатные), входную дверь выломали грабители, - других повреждений нет.</a:t>
            </a:r>
          </a:p>
          <a:p>
            <a:endParaRPr lang="ru-RU" sz="14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600" dirty="0" smtClean="0"/>
              <a:t>5 : 3 = 1,66666% или 3333,33 руб.</a:t>
            </a:r>
          </a:p>
          <a:p>
            <a:r>
              <a:rPr lang="ru-RU" sz="1600" dirty="0" smtClean="0"/>
              <a:t>Но договором установлена условная франшиза  2%, т.е. 4000 руб.</a:t>
            </a:r>
          </a:p>
          <a:p>
            <a:endParaRPr lang="ru-RU" sz="1600" dirty="0" smtClean="0"/>
          </a:p>
          <a:p>
            <a:pPr algn="ctr"/>
            <a:r>
              <a:rPr lang="ru-RU" sz="1600" dirty="0" smtClean="0"/>
              <a:t>4000 </a:t>
            </a:r>
            <a:r>
              <a:rPr lang="ru-RU" sz="1600" dirty="0" smtClean="0">
                <a:sym typeface="Symbol"/>
              </a:rPr>
              <a:t> 3333,33 </a:t>
            </a:r>
          </a:p>
          <a:p>
            <a:pPr algn="ctr"/>
            <a:r>
              <a:rPr lang="ru-RU" sz="1600" dirty="0" smtClean="0">
                <a:sym typeface="Symbol"/>
              </a:rPr>
              <a:t>значит на восстановление двери Страхователь ничего не получит.</a:t>
            </a:r>
            <a:endParaRPr lang="ru-RU" sz="16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  <p:sp>
        <p:nvSpPr>
          <p:cNvPr id="298015" name="Rectangle 31"/>
          <p:cNvSpPr>
            <a:spLocks noChangeArrowheads="1"/>
          </p:cNvSpPr>
          <p:nvPr/>
        </p:nvSpPr>
        <p:spPr bwMode="auto">
          <a:xfrm>
            <a:off x="8561250" y="4578512"/>
            <a:ext cx="2053756" cy="4646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eaLnBrk="1" hangingPunct="1"/>
            <a:endParaRPr lang="ru-RU" sz="2400" b="1" dirty="0">
              <a:solidFill>
                <a:srgbClr val="680000"/>
              </a:solidFill>
              <a:latin typeface="Times New Roman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0" y="1189814"/>
          <a:ext cx="6077751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775"/>
                <a:gridCol w="607775"/>
                <a:gridCol w="607775"/>
                <a:gridCol w="607775"/>
                <a:gridCol w="644366"/>
                <a:gridCol w="571185"/>
                <a:gridCol w="607775"/>
                <a:gridCol w="607775"/>
                <a:gridCol w="607775"/>
                <a:gridCol w="607775"/>
              </a:tblGrid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2929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292064" y="3904458"/>
            <a:ext cx="3429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Страховое возмещение составит </a:t>
            </a:r>
            <a:r>
              <a:rPr lang="ru-RU" dirty="0" smtClean="0">
                <a:solidFill>
                  <a:srgbClr val="C80000"/>
                </a:solidFill>
              </a:rPr>
              <a:t>0,00 руб.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189682"/>
            <a:ext cx="68635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СТРАХОВОЕ ВОЗМЕЩЕНИЕ</a:t>
            </a:r>
            <a:r>
              <a:rPr lang="ru-RU" sz="2800" b="0" dirty="0" smtClean="0">
                <a:latin typeface="Garamond" pitchFamily="18" charset="0"/>
              </a:rPr>
              <a:t> </a:t>
            </a: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ramond" pitchFamily="18" charset="0"/>
              </a:rPr>
              <a:t>(пример)</a:t>
            </a:r>
            <a:endParaRPr lang="ru-RU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18" name="Выноска 1 17"/>
          <p:cNvSpPr/>
          <p:nvPr/>
        </p:nvSpPr>
        <p:spPr>
          <a:xfrm>
            <a:off x="6434940" y="1189814"/>
            <a:ext cx="3771470" cy="2786082"/>
          </a:xfrm>
          <a:prstGeom prst="borderCallout1">
            <a:avLst>
              <a:gd name="adj1" fmla="val 29065"/>
              <a:gd name="adj2" fmla="val -965"/>
              <a:gd name="adj3" fmla="val 97207"/>
              <a:gd name="adj4" fmla="val 6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600" dirty="0">
              <a:solidFill>
                <a:srgbClr val="FF0000"/>
              </a:solidFill>
              <a:latin typeface="Garamond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img201010211105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834" y="1404128"/>
            <a:ext cx="5665033" cy="4357718"/>
          </a:xfrm>
          <a:prstGeom prst="rect">
            <a:avLst/>
          </a:prstGeom>
          <a:noFill/>
        </p:spPr>
      </p:pic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4874" y="1332690"/>
            <a:ext cx="4286280" cy="578647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1" indent="0">
              <a:spcBef>
                <a:spcPts val="0"/>
              </a:spcBef>
              <a:buClr>
                <a:srgbClr val="F92D23"/>
              </a:buClr>
              <a:buNone/>
            </a:pPr>
            <a:r>
              <a:rPr lang="ru-RU" sz="1400" b="1" dirty="0" smtClean="0"/>
              <a:t>Гражданин имел договор об охране квартиры с помощью средств сигнализации на сумму 30 тыс. руб. и общий (основной) договор страхования домашнего имущества на сумму 500 тыс. руб. В период действия обоих договоров была совершена кража, из квартиры было похищено имущество на общую сумму 600 тыс. руб., в том числе ювелирные изделия стоимостью 200 тыс. руб. Органы внутренних дел согласно договору об охране квартиры выплатили гражданину 300 тыс. руб. </a:t>
            </a:r>
            <a:r>
              <a:rPr lang="ru-RU" sz="1400" dirty="0" smtClean="0"/>
              <a:t>Страховая компания на основании перечня похищенного имущества, составленного гражданином и подтвержденного органами милиции, исчислила ущерб в размере </a:t>
            </a:r>
            <a:r>
              <a:rPr lang="ru-RU" sz="1400" b="1" dirty="0" smtClean="0"/>
              <a:t>400 тыс. руб</a:t>
            </a:r>
            <a:r>
              <a:rPr lang="ru-RU" sz="1400" dirty="0" smtClean="0"/>
              <a:t>. Ювелирные изделия не были застрахованы по специальному страхованию:</a:t>
            </a:r>
          </a:p>
          <a:p>
            <a:pPr marL="355600" lvl="1" indent="-176213" algn="ctr">
              <a:buClr>
                <a:srgbClr val="F92D23"/>
              </a:buClr>
              <a:buNone/>
            </a:pPr>
            <a:r>
              <a:rPr lang="ru-RU" sz="1600" b="1" dirty="0" smtClean="0"/>
              <a:t>600 - 200=400 тыс. руб.</a:t>
            </a:r>
            <a:endParaRPr lang="ru-RU" sz="1400" b="1" dirty="0" smtClean="0"/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/>
              <a:t>Сумма страхового возмещения определяется как разница между суммой ущерба, определенной комиссией (400 тыс. руб.), и суммой выплаченной органами внутренних дел (300 тыс. руб.), за вычетом суммы, выплаченной за ювелирные изделия (200 тыс. руб.), которые не считаются застрахованными.</a:t>
            </a:r>
          </a:p>
          <a:p>
            <a:pPr marL="355600" lvl="1" indent="-176213">
              <a:buClr>
                <a:srgbClr val="F92D23"/>
              </a:buClr>
              <a:buFontTx/>
              <a:buNone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5586" y="1475566"/>
          <a:ext cx="4833448" cy="403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345"/>
                <a:gridCol w="483345"/>
                <a:gridCol w="483345"/>
                <a:gridCol w="550229"/>
                <a:gridCol w="445559"/>
                <a:gridCol w="454245"/>
                <a:gridCol w="483345"/>
                <a:gridCol w="483345"/>
                <a:gridCol w="483345"/>
                <a:gridCol w="483345"/>
              </a:tblGrid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646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04410" marR="104410" marT="49202" marB="49202">
                    <a:lnL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DB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Выноска 1 8"/>
          <p:cNvSpPr/>
          <p:nvPr/>
        </p:nvSpPr>
        <p:spPr>
          <a:xfrm>
            <a:off x="5863436" y="1306928"/>
            <a:ext cx="4414415" cy="5842728"/>
          </a:xfrm>
          <a:prstGeom prst="borderCallout1">
            <a:avLst>
              <a:gd name="adj1" fmla="val 29065"/>
              <a:gd name="adj2" fmla="val -965"/>
              <a:gd name="adj3" fmla="val 29280"/>
              <a:gd name="adj4" fmla="val -41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550" dirty="0">
              <a:solidFill>
                <a:srgbClr val="FF0000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04834" y="194019"/>
            <a:ext cx="95876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СТРАХОВОЕ ВОЗМЕЩЕНИЕ</a:t>
            </a:r>
            <a:b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</a:br>
            <a:r>
              <a:rPr lang="ru-RU" sz="2800" b="0" dirty="0" smtClean="0">
                <a:latin typeface="Garamond" pitchFamily="18" charset="0"/>
              </a:rPr>
              <a:t> </a:t>
            </a:r>
            <a:r>
              <a:rPr lang="ru-RU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ramond" pitchFamily="18" charset="0"/>
              </a:rPr>
              <a:t>(пример)</a:t>
            </a:r>
            <a:endParaRPr lang="ru-RU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148" y="5833284"/>
            <a:ext cx="52197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dirty="0" smtClean="0"/>
              <a:t>Страховое возмещение составит:</a:t>
            </a:r>
          </a:p>
          <a:p>
            <a:pPr algn="ctr">
              <a:buNone/>
            </a:pPr>
            <a:r>
              <a:rPr lang="ru-RU" dirty="0" smtClean="0"/>
              <a:t>400 - (300 - 200)=</a:t>
            </a:r>
            <a:r>
              <a:rPr lang="ru-RU" dirty="0" smtClean="0">
                <a:solidFill>
                  <a:srgbClr val="C80000"/>
                </a:solidFill>
              </a:rPr>
              <a:t>300 тыс. руб.</a:t>
            </a:r>
            <a:endParaRPr lang="ru-RU" sz="3200" dirty="0" smtClean="0">
              <a:solidFill>
                <a:srgbClr val="C80000"/>
              </a:solidFill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L:\ВЗФЭИ\5курс\страхование\страхование когда же я закончу контрольнуююю\Страхование строений граждан\_711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48792" y="1189814"/>
            <a:ext cx="4287420" cy="3309887"/>
          </a:xfrm>
          <a:prstGeom prst="rect">
            <a:avLst/>
          </a:prstGeom>
          <a:solidFill>
            <a:srgbClr val="FFFFFF"/>
          </a:solidFill>
          <a:effectLst>
            <a:softEdge rad="635000"/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244678" y="4535810"/>
            <a:ext cx="7504513" cy="2594650"/>
            <a:chOff x="214282" y="4214818"/>
            <a:chExt cx="6572296" cy="2411031"/>
          </a:xfrm>
        </p:grpSpPr>
        <p:pic>
          <p:nvPicPr>
            <p:cNvPr id="2053" name="Picture 5" descr="L:\ВЗФЭИ\5курс\страхование\страхование когда же я закончу контрольнуююю\Страхование строений граждан\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282" y="4214818"/>
              <a:ext cx="3357586" cy="238388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pic>
        <p:pic>
          <p:nvPicPr>
            <p:cNvPr id="2051" name="Picture 3" descr="L:\ВЗФЭИ\5курс\страхование\страхование когда же я закончу контрольнуююю\Страхование строений граждан\1344614550_kak-zaschitit-kvartiru-ot-vorov.-prakticheskie-sovety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868" y="4214818"/>
              <a:ext cx="3214710" cy="2411031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103" y="203303"/>
            <a:ext cx="8157079" cy="16417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723900" indent="-723900" algn="ctr">
              <a:tabLst>
                <a:tab pos="723900" algn="l"/>
              </a:tabLst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/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Важность и актуальность страхования строений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50" y="1230032"/>
            <a:ext cx="9396890" cy="5362685"/>
          </a:xfrm>
        </p:spPr>
        <p:txBody>
          <a:bodyPr/>
          <a:lstStyle/>
          <a:p>
            <a:pPr>
              <a:buFontTx/>
              <a:buNone/>
            </a:pPr>
            <a:endParaRPr lang="ru-RU" sz="2000" b="1" dirty="0" smtClean="0">
              <a:latin typeface="Century" pitchFamily="18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ru-RU" sz="2000" b="1" dirty="0" smtClean="0">
              <a:latin typeface="Century" pitchFamily="18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ru-RU" sz="2000" b="1" dirty="0" smtClean="0">
                <a:latin typeface="Century" pitchFamily="18" charset="0"/>
                <a:ea typeface="Tahoma" pitchFamily="34" charset="0"/>
                <a:cs typeface="Tahoma" pitchFamily="34" charset="0"/>
              </a:rPr>
              <a:t>     подтверждают следующие факты :</a:t>
            </a:r>
          </a:p>
          <a:p>
            <a:r>
              <a:rPr lang="ru-RU" sz="1800" dirty="0" smtClean="0">
                <a:latin typeface="Garamond" pitchFamily="18" charset="0"/>
                <a:cs typeface="Times New Roman" charset="0"/>
              </a:rPr>
              <a:t>из каждых 100 домов или квартир в 2-х случаются кражи</a:t>
            </a:r>
          </a:p>
          <a:p>
            <a:r>
              <a:rPr lang="ru-RU" sz="1800" dirty="0" smtClean="0">
                <a:latin typeface="Garamond" pitchFamily="18" charset="0"/>
                <a:cs typeface="Times New Roman" charset="0"/>
              </a:rPr>
              <a:t>на 1 квартиру поврежденную огнем приходится 4 квартиры поврежденные водой </a:t>
            </a:r>
          </a:p>
          <a:p>
            <a:r>
              <a:rPr lang="ru-RU" sz="1800" dirty="0" smtClean="0">
                <a:latin typeface="Garamond" pitchFamily="18" charset="0"/>
                <a:cs typeface="Times New Roman" charset="0"/>
              </a:rPr>
              <a:t>стоимость полиса по страхованию дачи (загородного дома) или квартиры меньше затрат по ликвидации последствий чрезвычайных ситуаций</a:t>
            </a:r>
          </a:p>
          <a:p>
            <a:endParaRPr lang="ru-RU" sz="1800" dirty="0" smtClean="0">
              <a:latin typeface="Garamond" pitchFamily="18" charset="0"/>
              <a:cs typeface="Times New Roman" charset="0"/>
            </a:endParaRPr>
          </a:p>
          <a:p>
            <a:pPr algn="ctr">
              <a:buNone/>
            </a:pPr>
            <a:r>
              <a:rPr lang="ru-RU" sz="1800" dirty="0" smtClean="0">
                <a:latin typeface="Century" pitchFamily="18" charset="0"/>
              </a:rPr>
              <a:t>В связи с этим </a:t>
            </a:r>
            <a:r>
              <a:rPr lang="ru-RU" sz="1800" b="1" dirty="0" smtClean="0">
                <a:latin typeface="Century" pitchFamily="18" charset="0"/>
              </a:rPr>
              <a:t>возрастает роль </a:t>
            </a:r>
            <a:r>
              <a:rPr lang="ru-RU" sz="1800" dirty="0" smtClean="0">
                <a:latin typeface="Century" pitchFamily="18" charset="0"/>
              </a:rPr>
              <a:t>добровольного страхования имущества граждан</a:t>
            </a:r>
            <a:endParaRPr lang="ru-RU" sz="1800" dirty="0">
              <a:latin typeface="Century" pitchFamily="18" charset="0"/>
            </a:endParaRPr>
          </a:p>
        </p:txBody>
      </p:sp>
      <p:pic>
        <p:nvPicPr>
          <p:cNvPr id="7" name="Picture 5" descr="C:\Documents and Settings\petrova_vv\Мои документы\Мои рисунки\Организатор клипов (Microsoft)\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9191" y="4535809"/>
            <a:ext cx="2365553" cy="267537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104409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Выводы: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547268"/>
            <a:ext cx="102360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Страховая</a:t>
            </a:r>
            <a:r>
              <a:rPr lang="ru-RU" sz="2400" b="1" dirty="0" smtClean="0">
                <a:solidFill>
                  <a:srgbClr val="C00000"/>
                </a:solidFill>
              </a:rPr>
              <a:t> сумма </a:t>
            </a:r>
            <a:r>
              <a:rPr lang="ru-RU" b="1" dirty="0" smtClean="0"/>
              <a:t>устанавливается по соглашению сторон, но не выше действительной стоимости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261648"/>
            <a:ext cx="102360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Страховой взнос </a:t>
            </a:r>
            <a:r>
              <a:rPr lang="ru-RU" b="1" dirty="0" smtClean="0"/>
              <a:t>определяется в соответствии с тарифными ставками  и зависит от страховой суммы и </a:t>
            </a:r>
            <a:r>
              <a:rPr lang="ru-RU" dirty="0" smtClean="0"/>
              <a:t>различных факторов, на которые применяются поправочные коэффициенты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6047598"/>
            <a:ext cx="102360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Страховое возмещение: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 выплачивается по системе действительной стоимости,</a:t>
            </a:r>
            <a:r>
              <a:rPr lang="ru-RU" dirty="0" smtClean="0"/>
              <a:t>  пропорциональной ответственности; первому риску. С(без) учета  франшизы.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118904"/>
            <a:ext cx="102360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Договор страхования </a:t>
            </a:r>
            <a:r>
              <a:rPr lang="ru-RU" b="1" dirty="0" smtClean="0"/>
              <a:t>заключается, как правило, на 1 год .</a:t>
            </a:r>
          </a:p>
          <a:p>
            <a:r>
              <a:rPr lang="ru-RU" b="1" dirty="0" smtClean="0"/>
              <a:t>По заявлению Страхователя, с осмотром или без .Выдается страховой полис и уплачивается страховой взнос.</a:t>
            </a:r>
            <a:endParaRPr lang="ru-RU" b="1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" y="1189814"/>
            <a:ext cx="104409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SzPct val="250000"/>
              <a:buFont typeface="Wingdings" pitchFamily="2" charset="2"/>
              <a:buChar char="ü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C80000"/>
                </a:solidFill>
              </a:rPr>
              <a:t>Варианты страхования </a:t>
            </a: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строений </a:t>
            </a:r>
            <a:r>
              <a:rPr lang="ru-RU" dirty="0" smtClean="0"/>
              <a:t>: Титульное, Классическое, Экспресс-страхование и Страхование гражданской ответственности перед соседями.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" y="1761318"/>
            <a:ext cx="10440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SzPct val="250000"/>
              <a:buFont typeface="Wingdings" pitchFamily="2" charset="2"/>
              <a:buChar char="ü"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Объект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 страхования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: </a:t>
            </a:r>
            <a:r>
              <a:rPr lang="ru-RU" i="1" dirty="0" smtClean="0"/>
              <a:t>жилые </a:t>
            </a:r>
            <a:r>
              <a:rPr lang="ru-RU" dirty="0" smtClean="0"/>
              <a:t>и</a:t>
            </a:r>
            <a:r>
              <a:rPr lang="ru-RU" i="1" dirty="0" smtClean="0"/>
              <a:t> нежилые строения</a:t>
            </a:r>
            <a:r>
              <a:rPr lang="ru-RU" dirty="0" smtClean="0"/>
              <a:t> ,</a:t>
            </a:r>
            <a:r>
              <a:rPr lang="ru-RU" i="1" dirty="0" smtClean="0"/>
              <a:t>квартиры </a:t>
            </a:r>
            <a:r>
              <a:rPr lang="ru-RU" dirty="0" smtClean="0"/>
              <a:t>с несущими конструкциями, внешней  и внутренней отделкой, инженерные системы. </a:t>
            </a:r>
            <a:r>
              <a:rPr lang="ru-RU" i="1" dirty="0" smtClean="0"/>
              <a:t>Ландшафт, движимое имущество </a:t>
            </a:r>
            <a:r>
              <a:rPr lang="ru-RU" dirty="0" smtClean="0"/>
              <a:t> и др.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18574"/>
            <a:ext cx="104409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250000"/>
              <a:buFont typeface="Wingdings" pitchFamily="2" charset="2"/>
              <a:buChar char="ü"/>
            </a:pPr>
            <a:r>
              <a:rPr lang="ru-RU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Риски: </a:t>
            </a:r>
            <a:r>
              <a:rPr lang="ru-RU" dirty="0" smtClean="0"/>
              <a:t>пожар, аварии, стихийные бедствия, механические повреждения, противоправные действия третьих лиц. А также риск причинения вреда соседям и потери права собственности на строение </a:t>
            </a:r>
            <a:endParaRPr lang="ru-RU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4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27650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104409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Выводы: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195" y="2404260"/>
            <a:ext cx="10153793" cy="1414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/>
              <a:t>При наступлении страхового случая Страхователь обязан принять все возможные меры по спасению застрахованного имущества и по возможности не изменять картину убытка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404128"/>
            <a:ext cx="10440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Обязанности страхователя при наступлении страхового случая: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4977" y="5162493"/>
            <a:ext cx="10236013" cy="1876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/>
              <a:t> </a:t>
            </a:r>
            <a:r>
              <a:rPr lang="ru-RU" sz="2000" dirty="0" smtClean="0"/>
              <a:t>не позднее 3-х суток после поступления заявления от Страхователя, осмотреть поврежденный объект страхования и при признании страхового случая составить страховой акт, на основании которого выплатить страховое возмещение.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" y="4310083"/>
            <a:ext cx="10440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Обязанности страховщика при сообщении страхователя о страховом случае: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" y="1614424"/>
            <a:ext cx="9665196" cy="1252274"/>
          </a:xfrm>
        </p:spPr>
        <p:txBody>
          <a:bodyPr lIns="91440" tIns="45720" rIns="91440" bIns="45720"/>
          <a:lstStyle/>
          <a:p>
            <a:pPr eaLnBrk="1" hangingPunct="1"/>
            <a:r>
              <a:rPr lang="ru-RU" sz="4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</a:t>
            </a:r>
            <a:endParaRPr lang="ru-RU" sz="4800" dirty="0" smtClean="0">
              <a:solidFill>
                <a:srgbClr val="DDDDDD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286403" y="4660516"/>
            <a:ext cx="1645906" cy="1879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33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45"/>
          <p:cNvSpPr>
            <a:spLocks noChangeArrowheads="1"/>
          </p:cNvSpPr>
          <p:nvPr/>
        </p:nvSpPr>
        <p:spPr bwMode="auto">
          <a:xfrm>
            <a:off x="6525626" y="5612108"/>
            <a:ext cx="3752256" cy="15375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34148" y="4261648"/>
            <a:ext cx="4160082" cy="184507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644064" y="4690276"/>
            <a:ext cx="5796924" cy="18792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4690276"/>
            <a:ext cx="1645906" cy="1879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33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lIns="101828" tIns="50914" rIns="101828" bIns="50914" anchor="ctr"/>
          <a:lstStyle/>
          <a:p>
            <a:endParaRPr lang="ru-RU"/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8269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 bwMode="auto">
          <a:xfrm>
            <a:off x="815673" y="1230033"/>
            <a:ext cx="8797151" cy="5823936"/>
          </a:xfrm>
          <a:prstGeom prst="rect">
            <a:avLst/>
          </a:prstGeom>
          <a:noFill/>
          <a:ln w="34925">
            <a:solidFill>
              <a:srgbClr val="FFFFFF"/>
            </a:solidFill>
            <a:miter lim="800000"/>
            <a:headEnd/>
            <a:tailEnd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383807"/>
            <a:ext cx="10440988" cy="5735361"/>
          </a:xfrm>
          <a:ln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1" indent="-176213" algn="ctr">
              <a:lnSpc>
                <a:spcPct val="150000"/>
              </a:lnSpc>
              <a:buClr>
                <a:srgbClr val="F92D23"/>
              </a:buClr>
              <a:buFontTx/>
              <a:buNone/>
              <a:defRPr/>
            </a:pPr>
            <a:r>
              <a:rPr lang="ru-RU" sz="4400" dirty="0" smtClean="0">
                <a:solidFill>
                  <a:srgbClr val="960000"/>
                </a:solidFill>
                <a:latin typeface="+mj-lt"/>
              </a:rPr>
              <a:t>РАССМОТРЕТЬ ОСНОВНЫЕ УСЛОВИЯ ДОГОВОРА И ВАРИАНТЫ</a:t>
            </a:r>
          </a:p>
          <a:p>
            <a:pPr marL="0" lvl="1" indent="-176213" algn="ctr">
              <a:lnSpc>
                <a:spcPct val="150000"/>
              </a:lnSpc>
              <a:buClr>
                <a:srgbClr val="F92D23"/>
              </a:buClr>
              <a:buFontTx/>
              <a:buNone/>
              <a:defRPr/>
            </a:pPr>
            <a:r>
              <a:rPr lang="ru-RU" sz="4400" dirty="0" smtClean="0">
                <a:solidFill>
                  <a:srgbClr val="960000"/>
                </a:solidFill>
                <a:latin typeface="+mj-lt"/>
              </a:rPr>
              <a:t>СТРАХОВАНИЯ </a:t>
            </a:r>
          </a:p>
          <a:p>
            <a:pPr marL="0" lvl="1" indent="-176213" algn="ctr">
              <a:lnSpc>
                <a:spcPct val="150000"/>
              </a:lnSpc>
              <a:buClr>
                <a:srgbClr val="F92D23"/>
              </a:buClr>
              <a:buFontTx/>
              <a:buNone/>
              <a:defRPr/>
            </a:pPr>
            <a:r>
              <a:rPr lang="ru-RU" sz="4400" dirty="0" smtClean="0">
                <a:solidFill>
                  <a:srgbClr val="960000"/>
                </a:solidFill>
                <a:latin typeface="+mj-lt"/>
              </a:rPr>
              <a:t>СТРОЕНИЙ ГРАЖДАН</a:t>
            </a: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7490"/>
            <a:ext cx="10440988" cy="1230056"/>
          </a:xfrm>
          <a:effectLst>
            <a:glow rad="101600">
              <a:srgbClr val="FF0000">
                <a:alpha val="60000"/>
              </a:srgb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sz="72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Цель работы </a:t>
            </a:r>
            <a:endParaRPr lang="ru-RU" sz="7200" b="0" dirty="0">
              <a:effectLst>
                <a:outerShdw blurRad="38100" dist="38100" dir="2700000" algn="tl">
                  <a:srgbClr val="C0C0C0"/>
                </a:outerShdw>
              </a:effectLst>
              <a:latin typeface="Century" pitchFamily="18" charset="0"/>
              <a:cs typeface="Tahoma" pitchFamily="34" charset="0"/>
            </a:endParaRPr>
          </a:p>
        </p:txBody>
      </p:sp>
      <p:sp>
        <p:nvSpPr>
          <p:cNvPr id="22534" name="AutoShape 6" descr="http://hodremonta.ru/okna-dveri/pics/vybor-vhodnoy-dveri.jpg"/>
          <p:cNvSpPr>
            <a:spLocks noChangeAspect="1" noChangeArrowheads="1"/>
          </p:cNvSpPr>
          <p:nvPr/>
        </p:nvSpPr>
        <p:spPr bwMode="auto">
          <a:xfrm>
            <a:off x="177645" y="-155463"/>
            <a:ext cx="348033" cy="32801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:\ВЗФЭИ\5курс\страхование\страхование когда же я закончу контрольнуююю\Страхование строений граждан\PowerPoint\мелкие значки\e34c5c9ae2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7894" y="1306910"/>
            <a:ext cx="5873097" cy="5535255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62710" y="1682401"/>
            <a:ext cx="9501254" cy="5170646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82001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какие варианты страхования строений предлагает страховой рынок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от каких рисков  можно застраховаться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что мы можем застраховать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как устанавливается страховая сумма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на основании чего определяется страховой взнос в страховании строений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каков срок страхования, как заключается и прекращается договор страхования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что делать при наступлении события, имеющего признаки страхового случая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68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как определяется убыток и страховое возмещение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75699"/>
            <a:ext cx="10440987" cy="1015663"/>
          </a:xfrm>
          <a:prstGeom prst="rect">
            <a:avLst/>
          </a:prstGeom>
          <a:noFill/>
          <a:ln>
            <a:noFill/>
            <a:prstDash val="sysDot"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lIns="91440" tIns="45720" rIns="91440" bIns="45720">
            <a:spAutoFit/>
            <a:sp3d extrusionH="57150">
              <a:bevelT w="38100" h="38100"/>
            </a:sp3d>
          </a:bodyPr>
          <a:lstStyle/>
          <a:p>
            <a:pPr algn="ctr"/>
            <a:r>
              <a:rPr lang="ru-RU" sz="60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Century" pitchFamily="18" charset="0"/>
              </a:rPr>
              <a:t>ЗАДАЧИ</a:t>
            </a:r>
            <a:endParaRPr lang="ru-RU" sz="6000" dirty="0">
              <a:ln w="18415" cmpd="sng">
                <a:noFill/>
                <a:prstDash val="solid"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0" y="1118376"/>
            <a:ext cx="10440988" cy="378621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Picture 3" descr="L:\ВЗФЭИ\5курс\страхование\страхование когда же я закончу контрольнуююю\Страхование строений граждан\2093074.8.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9123" r="16158" b="2741"/>
          <a:stretch>
            <a:fillRect/>
          </a:stretch>
        </p:blipFill>
        <p:spPr bwMode="auto">
          <a:xfrm>
            <a:off x="0" y="189681"/>
            <a:ext cx="2939999" cy="27204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  <a:softEdge rad="63500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098" name="Picture 46" descr="Страхование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7156" y="6261912"/>
            <a:ext cx="821140" cy="77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15"/>
          <p:cNvSpPr txBox="1">
            <a:spLocks noChangeArrowheads="1"/>
          </p:cNvSpPr>
          <p:nvPr/>
        </p:nvSpPr>
        <p:spPr bwMode="auto">
          <a:xfrm>
            <a:off x="2077222" y="4904590"/>
            <a:ext cx="6346749" cy="62604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101828" tIns="50914" rIns="101828" bIns="50914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Участники процесса имущественного страхования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16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(ст. 929 ГК Российской Федерации) </a:t>
            </a:r>
          </a:p>
        </p:txBody>
      </p:sp>
      <p:pic>
        <p:nvPicPr>
          <p:cNvPr id="4100" name="Picture 17" descr="Операто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428" y="6261912"/>
            <a:ext cx="821140" cy="77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1" name="AutoShape 4"/>
          <p:cNvCxnSpPr>
            <a:cxnSpLocks noChangeShapeType="1"/>
            <a:stCxn id="4099" idx="2"/>
            <a:endCxn id="4102" idx="0"/>
          </p:cNvCxnSpPr>
          <p:nvPr/>
        </p:nvCxnSpPr>
        <p:spPr bwMode="auto">
          <a:xfrm rot="5400000">
            <a:off x="3530444" y="4041692"/>
            <a:ext cx="231213" cy="320909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00"/>
            </a:solidFill>
            <a:miter lim="800000"/>
            <a:headEnd/>
            <a:tailEnd type="triangle" w="lg" len="lg"/>
          </a:ln>
        </p:spPr>
      </p:cxn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362710" y="5761846"/>
            <a:ext cx="3357586" cy="379821"/>
          </a:xfrm>
          <a:prstGeom prst="rect">
            <a:avLst/>
          </a:prstGeom>
          <a:noFill/>
          <a:ln w="25400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101828" tIns="50914" rIns="101828" bIns="50914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1. Страховщик</a:t>
            </a:r>
          </a:p>
        </p:txBody>
      </p:sp>
      <p:cxnSp>
        <p:nvCxnSpPr>
          <p:cNvPr id="4103" name="AutoShape 6"/>
          <p:cNvCxnSpPr>
            <a:cxnSpLocks noChangeShapeType="1"/>
            <a:stCxn id="4099" idx="2"/>
            <a:endCxn id="4104" idx="0"/>
          </p:cNvCxnSpPr>
          <p:nvPr/>
        </p:nvCxnSpPr>
        <p:spPr bwMode="auto">
          <a:xfrm rot="5400000">
            <a:off x="5051290" y="5562538"/>
            <a:ext cx="231213" cy="16740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00"/>
            </a:solidFill>
            <a:miter lim="800000"/>
            <a:headEnd/>
            <a:tailEnd type="triangle" w="lg" len="lg"/>
          </a:ln>
        </p:spPr>
      </p:cxn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3934610" y="5761846"/>
            <a:ext cx="2297167" cy="379821"/>
          </a:xfrm>
          <a:prstGeom prst="rect">
            <a:avLst/>
          </a:prstGeom>
          <a:noFill/>
          <a:ln w="25400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101828" tIns="50914" rIns="101828" bIns="50914">
            <a:spAutoFit/>
          </a:bodyPr>
          <a:lstStyle/>
          <a:p>
            <a:pPr algn="just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2. Страхователь</a:t>
            </a:r>
          </a:p>
        </p:txBody>
      </p:sp>
      <p:cxnSp>
        <p:nvCxnSpPr>
          <p:cNvPr id="4105" name="AutoShape 6"/>
          <p:cNvCxnSpPr>
            <a:cxnSpLocks noChangeShapeType="1"/>
            <a:stCxn id="4099" idx="2"/>
            <a:endCxn id="4106" idx="0"/>
          </p:cNvCxnSpPr>
          <p:nvPr/>
        </p:nvCxnSpPr>
        <p:spPr bwMode="auto">
          <a:xfrm rot="16200000" flipH="1">
            <a:off x="6637997" y="4143233"/>
            <a:ext cx="231213" cy="30060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00"/>
            </a:solidFill>
            <a:miter lim="800000"/>
            <a:headEnd/>
            <a:tailEnd type="triangle" w="lg" len="lg"/>
          </a:ln>
        </p:spPr>
      </p:cxn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6292064" y="5761846"/>
            <a:ext cx="3929090" cy="379821"/>
          </a:xfrm>
          <a:prstGeom prst="rect">
            <a:avLst/>
          </a:prstGeom>
          <a:noFill/>
          <a:ln w="25400" algn="ctr">
            <a:solidFill>
              <a:srgbClr val="000000"/>
            </a:solidFill>
            <a:miter lim="800000"/>
            <a:headEnd/>
            <a:tailEnd/>
          </a:ln>
        </p:spPr>
        <p:txBody>
          <a:bodyPr wrap="square" lIns="101828" tIns="50914" rIns="101828" bIns="50914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3. Застрахованное  имущество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113" name="Picture 34" descr="Дом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20824" y="6190474"/>
            <a:ext cx="1044099" cy="98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3"/>
          <p:cNvSpPr txBox="1">
            <a:spLocks noChangeArrowheads="1"/>
          </p:cNvSpPr>
          <p:nvPr/>
        </p:nvSpPr>
        <p:spPr>
          <a:xfrm>
            <a:off x="204834" y="203301"/>
            <a:ext cx="9538278" cy="85249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itchFamily="18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itchFamily="18" charset="0"/>
                <a:ea typeface="+mj-ea"/>
                <a:cs typeface="+mj-cs"/>
              </a:rPr>
            </a:b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" pitchFamily="18" charset="0"/>
                <a:ea typeface="+mj-ea"/>
                <a:cs typeface="+mj-cs"/>
              </a:rPr>
              <a:t> 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entury" pitchFamily="18" charset="0"/>
                <a:ea typeface="+mj-ea"/>
                <a:cs typeface="+mj-cs"/>
              </a:rPr>
              <a:t>Страхование</a:t>
            </a:r>
            <a:r>
              <a:rPr kumimoji="0" lang="ru-RU" sz="320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entury" pitchFamily="18" charset="0"/>
                <a:ea typeface="+mj-ea"/>
                <a:cs typeface="+mj-cs"/>
              </a:rPr>
              <a:t> строений граждан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Garamond" pitchFamily="18" charset="0"/>
              <a:ea typeface="+mj-ea"/>
              <a:cs typeface="Tahoma" pitchFamily="34" charset="0"/>
            </a:endParaRPr>
          </a:p>
        </p:txBody>
      </p:sp>
      <p:pic>
        <p:nvPicPr>
          <p:cNvPr id="58" name="Picture 2" descr="L:\ВЗФЭИ\5курс\страхование\страхование когда же я закончу контрольнуююю\Страхование строений граждан\superheroservice.jpg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 l="18182" t="3350" r="7273" b="9507"/>
          <a:stretch>
            <a:fillRect/>
          </a:stretch>
        </p:blipFill>
        <p:spPr bwMode="auto">
          <a:xfrm>
            <a:off x="8292328" y="403996"/>
            <a:ext cx="2000264" cy="21257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300" endPos="55500" dist="50800" dir="5400000" sy="-100000" algn="bl" rotWithShape="0"/>
            <a:softEdge rad="63500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9" name="Прямоугольник 58"/>
          <p:cNvSpPr/>
          <p:nvPr/>
        </p:nvSpPr>
        <p:spPr>
          <a:xfrm>
            <a:off x="0" y="1046938"/>
            <a:ext cx="1044098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endParaRPr lang="ru-RU" dirty="0" smtClean="0"/>
          </a:p>
          <a:p>
            <a:pPr algn="ctr">
              <a:buFontTx/>
              <a:buNone/>
            </a:pPr>
            <a:r>
              <a:rPr lang="ru-RU" sz="2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Осуществляется</a:t>
            </a:r>
            <a:r>
              <a:rPr lang="ru-RU" sz="2400" spc="3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Tx/>
              <a:buNone/>
            </a:pPr>
            <a:r>
              <a:rPr lang="ru-RU" sz="24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 добровольной форме </a:t>
            </a:r>
          </a:p>
          <a:p>
            <a:pPr algn="ctr">
              <a:buNone/>
            </a:pPr>
            <a:r>
              <a:rPr lang="ru-RU" sz="2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основании </a:t>
            </a:r>
          </a:p>
          <a:p>
            <a:pPr algn="ctr">
              <a:buNone/>
            </a:pPr>
            <a:r>
              <a:rPr lang="ru-RU" sz="2400" spc="3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договоров и правил страхования СК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Регламентирует </a:t>
            </a:r>
          </a:p>
          <a:p>
            <a:pPr algn="ctr">
              <a:buNone/>
            </a:pPr>
            <a:r>
              <a:rPr lang="ru-RU" sz="2400" spc="300" dirty="0" smtClean="0">
                <a:solidFill>
                  <a:schemeClr val="accent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ГК РФ и закон «Об организации страховой деятельности</a:t>
            </a:r>
            <a:endParaRPr lang="ru-RU" spc="300" dirty="0">
              <a:solidFill>
                <a:schemeClr val="accent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 advClick="0" advTm="3000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489388" y="541785"/>
            <a:ext cx="9396890" cy="2562618"/>
          </a:xfrm>
        </p:spPr>
        <p:txBody>
          <a:bodyPr/>
          <a:lstStyle/>
          <a:p>
            <a:pPr marL="0" lvl="7" algn="ctr" eaLnBrk="0" hangingPunct="0"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ru-RU" b="0" dirty="0" smtClean="0">
                <a:latin typeface="Garamond" pitchFamily="18" charset="0"/>
              </a:rPr>
              <a:t> </a:t>
            </a: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dirty="0" smtClean="0">
                <a:latin typeface="Garamond" pitchFamily="18" charset="0"/>
                <a:cs typeface="Times New Roman" charset="0"/>
              </a:rPr>
              <a:t/>
            </a:r>
            <a:br>
              <a:rPr lang="ru-RU" dirty="0" smtClean="0">
                <a:latin typeface="Garamond" pitchFamily="18" charset="0"/>
                <a:cs typeface="Times New Roman" charset="0"/>
              </a:rPr>
            </a:br>
            <a:r>
              <a:rPr lang="ru-RU" b="0" dirty="0" smtClean="0">
                <a:ln w="3175" cmpd="sng">
                  <a:noFill/>
                  <a:prstDash val="lgDashDotDot"/>
                </a:ln>
                <a:solidFill>
                  <a:srgbClr val="003DB8"/>
                </a:solidFill>
                <a:effectLst>
                  <a:outerShdw blurRad="60007" dist="310007" dir="7680000" sy="30000" kx="1300200" algn="ctr" rotWithShape="0">
                    <a:srgbClr val="003DB8">
                      <a:alpha val="32000"/>
                    </a:srgbClr>
                  </a:outerShdw>
                </a:effectLst>
                <a:latin typeface="Century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0" dirty="0" smtClean="0">
                <a:ln w="3175" cmpd="sng">
                  <a:noFill/>
                  <a:prstDash val="lgDashDotDot"/>
                </a:ln>
                <a:solidFill>
                  <a:srgbClr val="003DB8"/>
                </a:solidFill>
                <a:effectLst>
                  <a:outerShdw blurRad="60007" dist="310007" dir="7680000" sy="30000" kx="1300200" algn="ctr" rotWithShape="0">
                    <a:srgbClr val="003DB8">
                      <a:alpha val="32000"/>
                    </a:srgbClr>
                  </a:outerShdw>
                </a:effectLst>
                <a:latin typeface="Century" pitchFamily="18" charset="0"/>
                <a:ea typeface="Times New Roman" pitchFamily="18" charset="0"/>
                <a:cs typeface="Arial" pitchFamily="34" charset="0"/>
              </a:rPr>
            </a:br>
            <a:r>
              <a:rPr lang="ru-RU" b="0" dirty="0" smtClean="0">
                <a:ln w="3175" cmpd="sng">
                  <a:noFill/>
                  <a:prstDash val="sysDot"/>
                </a:ln>
                <a:solidFill>
                  <a:srgbClr val="003DB8"/>
                </a:solidFill>
                <a:effectLst>
                  <a:outerShdw blurRad="60007" dist="310007" dir="7680000" sy="30000" kx="1300200" algn="ctr" rotWithShape="0">
                    <a:srgbClr val="003DB8">
                      <a:alpha val="32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0" dirty="0" smtClean="0">
                <a:ln w="3175" cmpd="sng">
                  <a:noFill/>
                  <a:prstDash val="sysDot"/>
                </a:ln>
                <a:solidFill>
                  <a:srgbClr val="003DB8"/>
                </a:solidFill>
                <a:effectLst>
                  <a:outerShdw blurRad="60007" dist="310007" dir="7680000" sy="30000" kx="1300200" algn="ctr" rotWithShape="0">
                    <a:srgbClr val="003DB8">
                      <a:alpha val="32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2000" b="0" dirty="0">
              <a:ln w="3175" cmpd="sng">
                <a:noFill/>
                <a:prstDash val="sysDot"/>
              </a:ln>
              <a:solidFill>
                <a:srgbClr val="003DB8"/>
              </a:solidFill>
              <a:effectLst>
                <a:outerShdw blurRad="60007" dist="310007" dir="7680000" sy="30000" kx="1300200" algn="ctr" rotWithShape="0">
                  <a:srgbClr val="003DB8">
                    <a:alpha val="32000"/>
                  </a:srgbClr>
                </a:outerShdw>
              </a:effectLst>
              <a:latin typeface="Garamond" pitchFamily="18" charset="0"/>
              <a:cs typeface="Tahoma" pitchFamily="34" charset="0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91668" y="2189946"/>
            <a:ext cx="3714776" cy="1143008"/>
          </a:xfrm>
          <a:prstGeom prst="rect">
            <a:avLst/>
          </a:prstGeom>
          <a:solidFill>
            <a:srgbClr val="FFFFFF">
              <a:alpha val="62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0" rIns="0" anchor="b">
            <a:noAutofit/>
          </a:bodyPr>
          <a:lstStyle/>
          <a:p>
            <a:pPr algn="l" eaLnBrk="1" hangingPunct="1"/>
            <a:endParaRPr lang="ru-RU" sz="24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sz="24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sz="24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sz="24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l" eaLnBrk="1" hangingPunct="1"/>
            <a:endParaRPr lang="ru-RU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dirty="0" smtClean="0">
                <a:solidFill>
                  <a:srgbClr val="680000"/>
                </a:solidFill>
                <a:latin typeface="Times New Roman" pitchFamily="18" charset="0"/>
              </a:rPr>
              <a:t>Загородная недвижимость:</a:t>
            </a:r>
          </a:p>
          <a:p>
            <a:pPr algn="ctr" eaLnBrk="1" hangingPunct="1"/>
            <a:r>
              <a:rPr lang="ru-RU" sz="2000" dirty="0" smtClean="0">
                <a:solidFill>
                  <a:srgbClr val="680000"/>
                </a:solidFill>
                <a:latin typeface="Times New Roman" pitchFamily="18" charset="0"/>
              </a:rPr>
              <a:t>ж</a:t>
            </a:r>
            <a:r>
              <a:rPr lang="ru-RU" sz="2000" b="1" dirty="0" smtClean="0">
                <a:solidFill>
                  <a:srgbClr val="680000"/>
                </a:solidFill>
                <a:latin typeface="Times New Roman" pitchFamily="18" charset="0"/>
              </a:rPr>
              <a:t>илые дома, дачи и т.п. </a:t>
            </a:r>
          </a:p>
          <a:p>
            <a:pPr algn="l" eaLnBrk="1" hangingPunct="1"/>
            <a:r>
              <a:rPr lang="ru-RU" sz="2400" b="1" dirty="0" smtClean="0">
                <a:solidFill>
                  <a:srgbClr val="336699"/>
                </a:solidFill>
                <a:latin typeface="Arial Black" pitchFamily="34" charset="0"/>
              </a:rPr>
              <a:t> </a:t>
            </a:r>
            <a:endParaRPr lang="ru-RU" sz="2400" b="1" dirty="0">
              <a:solidFill>
                <a:srgbClr val="336699"/>
              </a:solidFill>
              <a:latin typeface="Arial Black" pitchFamily="34" charset="0"/>
            </a:endParaRPr>
          </a:p>
        </p:txBody>
      </p:sp>
      <p:sp>
        <p:nvSpPr>
          <p:cNvPr id="15" name="Rectangle 43"/>
          <p:cNvSpPr>
            <a:spLocks noChangeArrowheads="1"/>
          </p:cNvSpPr>
          <p:nvPr/>
        </p:nvSpPr>
        <p:spPr bwMode="auto">
          <a:xfrm>
            <a:off x="7006444" y="1618442"/>
            <a:ext cx="3434544" cy="12858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ctr" eaLnBrk="1" hangingPunct="1"/>
            <a:r>
              <a:rPr lang="ru-RU" sz="2400" b="1" dirty="0" smtClean="0">
                <a:solidFill>
                  <a:srgbClr val="680000"/>
                </a:solidFill>
                <a:latin typeface="Times New Roman" pitchFamily="18" charset="0"/>
              </a:rPr>
              <a:t>Хозяйственные постройки:</a:t>
            </a:r>
          </a:p>
          <a:p>
            <a:pPr algn="ctr" eaLnBrk="1" hangingPunct="1"/>
            <a:r>
              <a:rPr lang="ru-RU" sz="2000" dirty="0" smtClean="0">
                <a:solidFill>
                  <a:srgbClr val="680000"/>
                </a:solidFill>
                <a:latin typeface="Times New Roman" pitchFamily="18" charset="0"/>
              </a:rPr>
              <a:t>бани, сараи и др.</a:t>
            </a:r>
            <a:endParaRPr lang="ru-RU" sz="20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ctr" eaLnBrk="1" hangingPunct="1"/>
            <a:endParaRPr lang="ru-RU" sz="2000" b="1" dirty="0" smtClean="0">
              <a:solidFill>
                <a:srgbClr val="680000"/>
              </a:solidFill>
              <a:latin typeface="Times New Roman" pitchFamily="18" charset="0"/>
            </a:endParaRPr>
          </a:p>
          <a:p>
            <a:pPr algn="ctr" eaLnBrk="1" hangingPunct="1"/>
            <a:endParaRPr lang="ru-RU" sz="2000" b="1" dirty="0">
              <a:solidFill>
                <a:srgbClr val="680000"/>
              </a:solidFill>
              <a:latin typeface="Times New Roman" pitchFamily="18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1189814"/>
            <a:ext cx="3505982" cy="4646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ctr" eaLnBrk="1" hangingPunct="1"/>
            <a:r>
              <a:rPr lang="ru-RU" sz="2400" b="1" dirty="0" smtClean="0">
                <a:solidFill>
                  <a:srgbClr val="680000"/>
                </a:solidFill>
                <a:latin typeface="Times New Roman" pitchFamily="18" charset="0"/>
              </a:rPr>
              <a:t>Квартиры</a:t>
            </a:r>
            <a:r>
              <a:rPr lang="ru-RU" sz="2400" b="1" dirty="0" smtClean="0">
                <a:solidFill>
                  <a:srgbClr val="3366CC"/>
                </a:solidFill>
                <a:latin typeface="Times New Roman" pitchFamily="18" charset="0"/>
              </a:rPr>
              <a:t> </a:t>
            </a:r>
            <a:endParaRPr lang="ru-RU" sz="2400" b="1" dirty="0">
              <a:solidFill>
                <a:srgbClr val="3366CC"/>
              </a:solidFill>
              <a:latin typeface="Times New Roman" pitchFamily="18" charset="0"/>
            </a:endParaRPr>
          </a:p>
        </p:txBody>
      </p:sp>
      <p:pic>
        <p:nvPicPr>
          <p:cNvPr id="28674" name="Picture 2" descr="Страхование кварти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396" y="2261384"/>
            <a:ext cx="3259488" cy="2306356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522050" y="307492"/>
            <a:ext cx="9396890" cy="76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7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itchFamily="18" charset="0"/>
              </a:rPr>
              <a:t/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itchFamily="18" charset="0"/>
              </a:rPr>
            </a:b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cs typeface="Times New Roman" charset="0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cs typeface="Times New Roman" charset="0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cs typeface="Times New Roman" charset="0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cs typeface="Times New Roman" charset="0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Объекты страхования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cs typeface="Tahoma" pitchFamily="34" charset="0"/>
            </a:endParaRPr>
          </a:p>
        </p:txBody>
      </p:sp>
      <p:pic>
        <p:nvPicPr>
          <p:cNvPr id="1026" name="Picture 2" descr="L:\ВЗФЭИ\5курс\страхование\страхование когда же я закончу контрольнуююю\Страхование строений граждан\бан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7882" y="2261384"/>
            <a:ext cx="3214710" cy="229633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8676" name="Picture 4" descr="Страхование загородных дом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3106" y="2975764"/>
            <a:ext cx="3786214" cy="2971822"/>
          </a:xfrm>
          <a:prstGeom prst="rect">
            <a:avLst/>
          </a:prstGeom>
          <a:noFill/>
          <a:effectLst>
            <a:reflection blurRad="6350" stA="50000" endA="275" endPos="40000" dist="1016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" y="5976160"/>
            <a:ext cx="10440988" cy="1877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1600" b="1" i="1" spc="150" dirty="0" smtClean="0">
                <a:solidFill>
                  <a:srgbClr val="C80000"/>
                </a:solidFill>
              </a:rPr>
              <a:t> </a:t>
            </a:r>
            <a:r>
              <a:rPr lang="ru-RU" sz="1600" dirty="0" smtClean="0">
                <a:solidFill>
                  <a:srgbClr val="3366CC"/>
                </a:solidFill>
                <a:latin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3366CC"/>
                </a:solidFill>
                <a:latin typeface="Vladimir Script (Заголовки)"/>
              </a:rPr>
              <a:t>на правах </a:t>
            </a:r>
            <a:r>
              <a:rPr lang="ru-RU" sz="2000" i="1" u="sng" dirty="0" smtClean="0">
                <a:solidFill>
                  <a:srgbClr val="3366CC"/>
                </a:solidFill>
                <a:latin typeface="Vladimir Script (Заголовки)"/>
              </a:rPr>
              <a:t>личной собственности  или аренды </a:t>
            </a:r>
            <a:r>
              <a:rPr lang="ru-RU" sz="2000" i="1" dirty="0" smtClean="0">
                <a:solidFill>
                  <a:srgbClr val="3366CC"/>
                </a:solidFill>
                <a:latin typeface="Vladimir Script (Заголовки)"/>
              </a:rPr>
              <a:t>Страхователя</a:t>
            </a:r>
          </a:p>
          <a:p>
            <a:pPr algn="ctr"/>
            <a:r>
              <a:rPr lang="ru-RU" sz="2000" i="1" dirty="0" smtClean="0">
                <a:solidFill>
                  <a:srgbClr val="3366CC"/>
                </a:solidFill>
                <a:latin typeface="Vladimir Script (Заголовки)"/>
              </a:rPr>
              <a:t>по конкретному адресу  </a:t>
            </a:r>
          </a:p>
          <a:p>
            <a:pPr algn="ctr"/>
            <a:r>
              <a:rPr lang="ru-RU" sz="2000" i="1" dirty="0" smtClean="0">
                <a:solidFill>
                  <a:srgbClr val="3366CC"/>
                </a:solidFill>
                <a:latin typeface="Vladimir Script (Заголовки)"/>
              </a:rPr>
              <a:t>и конкретным границам территории </a:t>
            </a:r>
          </a:p>
          <a:p>
            <a:pPr algn="ctr"/>
            <a:r>
              <a:rPr lang="ru-RU" sz="2000" i="1" dirty="0" smtClean="0">
                <a:solidFill>
                  <a:srgbClr val="3366CC"/>
                </a:solidFill>
                <a:latin typeface="Vladimir Script (Заголовки)"/>
              </a:rPr>
              <a:t> </a:t>
            </a:r>
          </a:p>
          <a:p>
            <a:pPr algn="ctr"/>
            <a:endParaRPr lang="ru-RU" sz="2000" i="1" dirty="0" smtClean="0">
              <a:solidFill>
                <a:srgbClr val="003DB8"/>
              </a:solidFill>
              <a:latin typeface="Vladimir Script (Заголовки)"/>
            </a:endParaRPr>
          </a:p>
          <a:p>
            <a:pPr algn="ctr"/>
            <a:endParaRPr lang="ru-RU" sz="1600" b="1" i="1" u="sng" spc="150" dirty="0" smtClean="0">
              <a:solidFill>
                <a:srgbClr val="003DB8"/>
              </a:solidFill>
            </a:endParaRP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L:\ВЗФЭИ\5курс\страхование\страхование когда же я закончу контрольнуююю\Страхование строений граждан\i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272" y="5690408"/>
            <a:ext cx="1905000" cy="142875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315395" name="Rectangle 3"/>
          <p:cNvSpPr>
            <a:spLocks noChangeArrowheads="1"/>
          </p:cNvSpPr>
          <p:nvPr/>
        </p:nvSpPr>
        <p:spPr bwMode="auto">
          <a:xfrm>
            <a:off x="2362974" y="3941325"/>
            <a:ext cx="3286148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179388" lvl="1" algn="just" eaLnBrk="1" hangingPunct="1">
              <a:buFont typeface="Wingdings" pitchFamily="2" charset="2"/>
              <a:buNone/>
            </a:pPr>
            <a:r>
              <a:rPr lang="ru-RU" sz="1400" dirty="0"/>
              <a:t>Различные виды напольных, настенных, потолочных покрытий, встроенная </a:t>
            </a:r>
            <a:r>
              <a:rPr lang="ru-RU" sz="1400" dirty="0" smtClean="0"/>
              <a:t>мебель, камины</a:t>
            </a:r>
            <a:r>
              <a:rPr lang="ru-RU" sz="1400" dirty="0"/>
              <a:t>, печи, двери и окна, перегородки </a:t>
            </a:r>
            <a:r>
              <a:rPr lang="ru-RU" sz="1400" dirty="0" smtClean="0"/>
              <a:t>и т.д.</a:t>
            </a:r>
            <a:endParaRPr lang="ru-RU" sz="1400" dirty="0">
              <a:latin typeface="Arial" charset="0"/>
            </a:endParaRPr>
          </a:p>
        </p:txBody>
      </p:sp>
      <p:sp>
        <p:nvSpPr>
          <p:cNvPr id="315397" name="Rectangle 5"/>
          <p:cNvSpPr>
            <a:spLocks noChangeArrowheads="1"/>
          </p:cNvSpPr>
          <p:nvPr/>
        </p:nvSpPr>
        <p:spPr bwMode="auto">
          <a:xfrm>
            <a:off x="219834" y="3547268"/>
            <a:ext cx="2903400" cy="4646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ctr" eaLnBrk="1" hangingPunct="1"/>
            <a:r>
              <a:rPr lang="ru-RU" sz="2200" b="1" dirty="0">
                <a:solidFill>
                  <a:srgbClr val="3366CC"/>
                </a:solidFill>
                <a:latin typeface="Times New Roman" pitchFamily="18" charset="0"/>
              </a:rPr>
              <a:t>Внутреннюю отделку</a:t>
            </a:r>
            <a:endParaRPr lang="ru-RU" sz="2200" dirty="0">
              <a:solidFill>
                <a:srgbClr val="336699"/>
              </a:solidFill>
              <a:latin typeface="Arial Black" pitchFamily="34" charset="0"/>
            </a:endParaRPr>
          </a:p>
        </p:txBody>
      </p:sp>
      <p:sp>
        <p:nvSpPr>
          <p:cNvPr id="315398" name="Rectangle 6"/>
          <p:cNvSpPr>
            <a:spLocks noChangeArrowheads="1"/>
          </p:cNvSpPr>
          <p:nvPr/>
        </p:nvSpPr>
        <p:spPr bwMode="auto">
          <a:xfrm>
            <a:off x="291272" y="5333218"/>
            <a:ext cx="3628225" cy="4646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l" eaLnBrk="1" hangingPunct="1"/>
            <a:r>
              <a:rPr lang="ru-RU" sz="2200" b="1" dirty="0" smtClean="0">
                <a:solidFill>
                  <a:srgbClr val="3366CC"/>
                </a:solidFill>
                <a:latin typeface="Times New Roman" pitchFamily="18" charset="0"/>
              </a:rPr>
              <a:t>Инженерное </a:t>
            </a:r>
            <a:r>
              <a:rPr lang="ru-RU" sz="2200" b="1" dirty="0">
                <a:solidFill>
                  <a:srgbClr val="3366CC"/>
                </a:solidFill>
                <a:latin typeface="Times New Roman" pitchFamily="18" charset="0"/>
              </a:rPr>
              <a:t>оборудование</a:t>
            </a:r>
            <a:r>
              <a:rPr lang="ru-RU" sz="2200" b="1" dirty="0">
                <a:solidFill>
                  <a:schemeClr val="folHlink"/>
                </a:solidFill>
                <a:latin typeface="Arial Black" pitchFamily="34" charset="0"/>
              </a:rPr>
              <a:t>  </a:t>
            </a:r>
          </a:p>
        </p:txBody>
      </p:sp>
      <p:sp>
        <p:nvSpPr>
          <p:cNvPr id="315399" name="Rectangle 7"/>
          <p:cNvSpPr>
            <a:spLocks noChangeArrowheads="1"/>
          </p:cNvSpPr>
          <p:nvPr/>
        </p:nvSpPr>
        <p:spPr bwMode="auto">
          <a:xfrm>
            <a:off x="148396" y="1189814"/>
            <a:ext cx="3125046" cy="3860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ctr" eaLnBrk="1" hangingPunct="1">
              <a:tabLst>
                <a:tab pos="177800" algn="l"/>
              </a:tabLst>
            </a:pPr>
            <a:r>
              <a:rPr lang="ru-RU" sz="2200" b="1" dirty="0">
                <a:solidFill>
                  <a:srgbClr val="3366CC"/>
                </a:solidFill>
                <a:latin typeface="Times New Roman" pitchFamily="18" charset="0"/>
              </a:rPr>
              <a:t>Несущие конструкции</a:t>
            </a:r>
          </a:p>
        </p:txBody>
      </p:sp>
      <p:sp>
        <p:nvSpPr>
          <p:cNvPr id="315404" name="Rectangle 12"/>
          <p:cNvSpPr>
            <a:spLocks noChangeArrowheads="1"/>
          </p:cNvSpPr>
          <p:nvPr/>
        </p:nvSpPr>
        <p:spPr bwMode="auto">
          <a:xfrm>
            <a:off x="2863040" y="1832756"/>
            <a:ext cx="221457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1" hangingPunct="1"/>
            <a:r>
              <a:rPr lang="ru-RU" sz="1600" dirty="0">
                <a:ea typeface="Tahoma" pitchFamily="34" charset="0"/>
                <a:cs typeface="Tahoma" pitchFamily="34" charset="0"/>
              </a:rPr>
              <a:t>В </a:t>
            </a:r>
            <a:r>
              <a:rPr lang="ru-RU" sz="1600" u="sng" dirty="0">
                <a:ea typeface="Tahoma" pitchFamily="34" charset="0"/>
                <a:cs typeface="Tahoma" pitchFamily="34" charset="0"/>
              </a:rPr>
              <a:t>квартире</a:t>
            </a:r>
            <a:r>
              <a:rPr lang="ru-RU" sz="1600" dirty="0">
                <a:ea typeface="Tahoma" pitchFamily="34" charset="0"/>
                <a:cs typeface="Tahoma" pitchFamily="34" charset="0"/>
              </a:rPr>
              <a:t> - это «коробка», т.е. несущие стены и межэтажные перекрытия</a:t>
            </a:r>
          </a:p>
        </p:txBody>
      </p:sp>
      <p:sp>
        <p:nvSpPr>
          <p:cNvPr id="315409" name="Rectangle 17"/>
          <p:cNvSpPr>
            <a:spLocks noChangeArrowheads="1"/>
          </p:cNvSpPr>
          <p:nvPr/>
        </p:nvSpPr>
        <p:spPr bwMode="auto">
          <a:xfrm>
            <a:off x="7792262" y="1761318"/>
            <a:ext cx="2358895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ru-RU" sz="1600" dirty="0"/>
              <a:t>В </a:t>
            </a:r>
            <a:r>
              <a:rPr lang="ru-RU" sz="1600" u="sng" dirty="0"/>
              <a:t>строении</a:t>
            </a:r>
            <a:r>
              <a:rPr lang="ru-RU" sz="1600" dirty="0"/>
              <a:t> - фундамент с цоколем, несущие стены, крыша, включая кровлю, внешняя отделка. </a:t>
            </a:r>
          </a:p>
        </p:txBody>
      </p:sp>
      <p:sp>
        <p:nvSpPr>
          <p:cNvPr id="315410" name="Rectangle 18"/>
          <p:cNvSpPr>
            <a:spLocks noChangeArrowheads="1"/>
          </p:cNvSpPr>
          <p:nvPr/>
        </p:nvSpPr>
        <p:spPr bwMode="auto">
          <a:xfrm>
            <a:off x="2577288" y="5761846"/>
            <a:ext cx="407196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1" hangingPunct="1"/>
            <a:r>
              <a:rPr lang="ru-RU" sz="1400" dirty="0">
                <a:cs typeface="Traditional Arabic" pitchFamily="18" charset="-78"/>
              </a:rPr>
              <a:t>Оборудование с наружной и внутренней системами </a:t>
            </a:r>
            <a:r>
              <a:rPr lang="ru-RU" sz="1400" dirty="0" smtClean="0">
                <a:cs typeface="Traditional Arabic" pitchFamily="18" charset="-78"/>
              </a:rPr>
              <a:t>электроснабжения, </a:t>
            </a:r>
            <a:r>
              <a:rPr lang="ru-RU" sz="1400" dirty="0">
                <a:cs typeface="Traditional Arabic" pitchFamily="18" charset="-78"/>
              </a:rPr>
              <a:t>водоснабжения </a:t>
            </a:r>
            <a:r>
              <a:rPr lang="ru-RU" sz="1400" dirty="0" smtClean="0">
                <a:cs typeface="Traditional Arabic" pitchFamily="18" charset="-78"/>
              </a:rPr>
              <a:t>и </a:t>
            </a:r>
            <a:r>
              <a:rPr lang="ru-RU" sz="1400" dirty="0">
                <a:cs typeface="Traditional Arabic" pitchFamily="18" charset="-78"/>
              </a:rPr>
              <a:t>канализации, отопления и </a:t>
            </a:r>
            <a:r>
              <a:rPr lang="ru-RU" sz="1400" dirty="0" smtClean="0">
                <a:cs typeface="Traditional Arabic" pitchFamily="18" charset="-78"/>
              </a:rPr>
              <a:t>газоснабжения, вентиляции </a:t>
            </a:r>
            <a:r>
              <a:rPr lang="ru-RU" sz="1400" dirty="0">
                <a:cs typeface="Traditional Arabic" pitchFamily="18" charset="-78"/>
              </a:rPr>
              <a:t>и кондиционирования воздуха, </a:t>
            </a:r>
            <a:r>
              <a:rPr lang="ru-RU" sz="1400" dirty="0" smtClean="0">
                <a:cs typeface="Traditional Arabic" pitchFamily="18" charset="-78"/>
              </a:rPr>
              <a:t>мусоропровод и </a:t>
            </a:r>
            <a:r>
              <a:rPr lang="ru-RU" sz="1400" dirty="0">
                <a:cs typeface="Traditional Arabic" pitchFamily="18" charset="-78"/>
              </a:rPr>
              <a:t>т.п.</a:t>
            </a:r>
          </a:p>
        </p:txBody>
      </p:sp>
      <p:pic>
        <p:nvPicPr>
          <p:cNvPr id="315414" name="Picture 22" descr="novorossiysk"/>
          <p:cNvPicPr>
            <a:picLocks noChangeAspect="1" noChangeArrowheads="1"/>
          </p:cNvPicPr>
          <p:nvPr/>
        </p:nvPicPr>
        <p:blipFill>
          <a:blip r:embed="rId4" cstate="print"/>
          <a:srcRect l="12093" r="18320"/>
          <a:stretch>
            <a:fillRect/>
          </a:stretch>
        </p:blipFill>
        <p:spPr bwMode="auto">
          <a:xfrm>
            <a:off x="219834" y="1547004"/>
            <a:ext cx="2428677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4"/>
            <a:ext cx="1044098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ЧТО МЫ МОЖЕМ ЗАСТРАХОВАТЬ 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НАШЕЙ КВАРТИРЕ ИЛИ В НАШЕМ СТРОЕНИИ/ДОМЕ</a:t>
            </a:r>
          </a:p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В КОМПЛЕКСЕ ИЛИ ПО ОТДЕЛЬНОСТИ</a:t>
            </a:r>
            <a:endParaRPr lang="ru-RU" sz="3200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</a:endParaRPr>
          </a:p>
          <a:p>
            <a:pPr algn="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	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098" name="Picture 2" descr="L:\ВЗФЭИ\5курс\страхование\страхование когда же я закончу контрольнуююю\Страхование строений граждан\816403.jpg"/>
          <p:cNvPicPr>
            <a:picLocks noChangeAspect="1" noChangeArrowheads="1"/>
          </p:cNvPicPr>
          <p:nvPr/>
        </p:nvPicPr>
        <p:blipFill>
          <a:blip r:embed="rId5" cstate="print"/>
          <a:srcRect r="893" b="13736"/>
          <a:stretch>
            <a:fillRect/>
          </a:stretch>
        </p:blipFill>
        <p:spPr bwMode="auto">
          <a:xfrm>
            <a:off x="291272" y="3975896"/>
            <a:ext cx="1964288" cy="142876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0" name="Picture 4" descr="L:\ВЗФЭИ\5курс\страхование\страхование когда же я закончу контрольнуююю\Страхование строений граждан\i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4808" y="1475566"/>
            <a:ext cx="2243153" cy="214314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6220626" y="3975896"/>
            <a:ext cx="3781393" cy="10001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 anchor="b"/>
          <a:lstStyle/>
          <a:p>
            <a:pPr algn="ctr" eaLnBrk="1" hangingPunct="1"/>
            <a:r>
              <a:rPr lang="ru-RU" sz="2000" b="1" dirty="0">
                <a:solidFill>
                  <a:srgbClr val="3366CC"/>
                </a:solidFill>
                <a:latin typeface="Times New Roman" pitchFamily="18" charset="0"/>
              </a:rPr>
              <a:t>Движимое </a:t>
            </a:r>
            <a:r>
              <a:rPr lang="ru-RU" sz="2000" b="1" dirty="0" smtClean="0">
                <a:solidFill>
                  <a:srgbClr val="3366CC"/>
                </a:solidFill>
                <a:latin typeface="Times New Roman" pitchFamily="18" charset="0"/>
              </a:rPr>
              <a:t>имущество</a:t>
            </a:r>
          </a:p>
          <a:p>
            <a:pPr algn="ctr" eaLnBrk="1" hangingPunct="1"/>
            <a:r>
              <a:rPr lang="ru-RU" sz="2000" b="1" dirty="0" smtClean="0">
                <a:solidFill>
                  <a:srgbClr val="3366CC"/>
                </a:solidFill>
                <a:latin typeface="Times New Roman" pitchFamily="18" charset="0"/>
              </a:rPr>
              <a:t> </a:t>
            </a:r>
            <a:r>
              <a:rPr lang="ru-RU" dirty="0">
                <a:solidFill>
                  <a:srgbClr val="3366CC"/>
                </a:solidFill>
                <a:latin typeface="Times New Roman" pitchFamily="18" charset="0"/>
              </a:rPr>
              <a:t>(с составлением и без составления перечня)</a:t>
            </a:r>
          </a:p>
        </p:txBody>
      </p:sp>
      <p:pic>
        <p:nvPicPr>
          <p:cNvPr id="15" name="Picture 17" descr="divan_0205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49518" y="4904590"/>
            <a:ext cx="11811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7" descr="ANd9GcR6E40a1Z_F1O_LJopxCtzfvgKbRaxvGJ_-EGWK6TlJsXXtPmHf7IyH04A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92328" y="5761846"/>
            <a:ext cx="93662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0" descr="bbk3209s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06444" y="5047466"/>
            <a:ext cx="1314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3" descr="knigi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63634" y="6261912"/>
            <a:ext cx="6477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1" descr="dyson_washing_machine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363898" y="5618970"/>
            <a:ext cx="50641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9" descr="2%D1%81%D1%82%D0%BE%D0%BB%2520%D0%B0%D0%B9%D0%BC%2520%D1%82%D0%BE%D0%B9%2520%D0%B4%D0%B5%D1%80%D0%B5%D0%B2%2520%D0%B7%D0%B5%D0%BB%D0%B5%D0%BD%D1%8B%D0%B9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9221022" y="640478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5" descr="ANd9GcQ7bVHAWxae_CMlttChsn7_frXzreBTnj8Ea2uJ3f1TWl97xqR7WOFrhcu_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149452" y="6404788"/>
            <a:ext cx="690563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L:\ВЗФЭИ\5курс\страхование\страхование когда же я закончу контрольнуююю\Страхование строений граждан\19476_4.jpg"/>
          <p:cNvPicPr>
            <a:picLocks noChangeAspect="1" noChangeArrowheads="1"/>
          </p:cNvPicPr>
          <p:nvPr/>
        </p:nvPicPr>
        <p:blipFill>
          <a:blip r:embed="rId3" cstate="print"/>
          <a:srcRect r="3846" b="6901"/>
          <a:stretch>
            <a:fillRect/>
          </a:stretch>
        </p:blipFill>
        <p:spPr bwMode="auto">
          <a:xfrm>
            <a:off x="3863172" y="1189814"/>
            <a:ext cx="5786478" cy="3934806"/>
          </a:xfrm>
          <a:prstGeom prst="rect">
            <a:avLst/>
          </a:prstGeom>
          <a:noFill/>
        </p:spPr>
      </p:pic>
      <p:pic>
        <p:nvPicPr>
          <p:cNvPr id="9" name="Picture 4" descr="L:\ВЗФЭИ\5курс\страхование\страхование когда же я закончу контрольнуююю\Страхование строений граждан\_711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08794" y="2475698"/>
            <a:ext cx="3979061" cy="3500462"/>
          </a:xfrm>
          <a:prstGeom prst="rect">
            <a:avLst/>
          </a:prstGeom>
          <a:solidFill>
            <a:srgbClr val="FFFFFF"/>
          </a:solidFill>
          <a:effectLst>
            <a:softEdge rad="635000"/>
          </a:effectLst>
        </p:spPr>
      </p:pic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1189814"/>
            <a:ext cx="10440988" cy="5959844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ru-RU" b="1" dirty="0" smtClean="0">
              <a:solidFill>
                <a:srgbClr val="C00000"/>
              </a:solidFill>
              <a:latin typeface="Vladimir Script (Заголовки)"/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C80000"/>
                </a:solidFill>
                <a:latin typeface="Times New Roman" pitchFamily="18" charset="0"/>
              </a:rPr>
              <a:t>ПОВРЕЖДЕНИЕ</a:t>
            </a:r>
            <a:endParaRPr lang="ru-RU" sz="3600" dirty="0" smtClean="0">
              <a:solidFill>
                <a:srgbClr val="C80000"/>
              </a:solidFill>
              <a:latin typeface="Vladimir Script (Заголовки)"/>
              <a:cs typeface="Times New Roman" pitchFamily="18" charset="0"/>
            </a:endParaRPr>
          </a:p>
          <a:p>
            <a:pPr>
              <a:defRPr/>
            </a:pPr>
            <a:endParaRPr lang="ru-RU" sz="1800" dirty="0" smtClean="0"/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Vladimir Script (Заголовки)"/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r>
              <a:rPr lang="ru-RU" sz="3600" b="1" dirty="0" smtClean="0">
                <a:solidFill>
                  <a:srgbClr val="C80000"/>
                </a:solidFill>
                <a:latin typeface="Times New Roman" pitchFamily="18" charset="0"/>
              </a:rPr>
              <a:t>ГИБЕЛЬ</a:t>
            </a:r>
            <a:endParaRPr lang="ru-RU" sz="2400" b="1" dirty="0" smtClean="0">
              <a:solidFill>
                <a:srgbClr val="C80000"/>
              </a:solidFill>
              <a:latin typeface="Vladimir Script (Заголовки)"/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Vladimir Script (Заголовки)"/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Vladimir Script (Заголовки)"/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b="1" dirty="0" smtClean="0">
              <a:solidFill>
                <a:srgbClr val="C00000"/>
              </a:solidFill>
              <a:latin typeface="Vladimir Script (Заголовки)"/>
            </a:endParaRPr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r>
              <a:rPr lang="ru-RU" sz="3600" b="1" dirty="0" smtClean="0">
                <a:solidFill>
                  <a:srgbClr val="C80000"/>
                </a:solidFill>
                <a:latin typeface="Times New Roman" pitchFamily="18" charset="0"/>
              </a:rPr>
              <a:t>УТРАТА</a:t>
            </a:r>
            <a:endParaRPr lang="ru-RU" sz="3600" dirty="0" smtClean="0">
              <a:solidFill>
                <a:srgbClr val="C80000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b="0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Страховым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</a:rPr>
              <a:t>случаем является</a:t>
            </a:r>
            <a:endParaRPr lang="ru-RU" sz="3200" b="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5123" name="Picture 3" descr="L:\ВЗФЭИ\5курс\страхование\страхование когда же я закончу контрольнуююю\Страхование строений граждан\ГИБЕ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0362" y="2261384"/>
            <a:ext cx="5786478" cy="3857652"/>
          </a:xfrm>
          <a:prstGeom prst="rect">
            <a:avLst/>
          </a:prstGeom>
          <a:noFill/>
        </p:spPr>
      </p:pic>
      <p:pic>
        <p:nvPicPr>
          <p:cNvPr id="5124" name="Picture 4" descr="L:\ВЗФЭИ\5курс\страхование\страхование когда же я закончу контрольнуююю\Страхование строений граждан\УТРАТ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8824" y="3047202"/>
            <a:ext cx="5572164" cy="417912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6619102"/>
            <a:ext cx="104409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3366CC"/>
                </a:solidFill>
                <a:latin typeface="Times New Roman" pitchFamily="18" charset="0"/>
              </a:rPr>
              <a:t>В РЕЗУЛЬТАТЕ ПРЯМОГО ВОЗДЕЙСТВИЯ СТРАХОВЫХ РИСКОВ</a:t>
            </a:r>
            <a:endParaRPr lang="ru-RU" sz="2400" dirty="0"/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L:\ВЗФЭИ\5курс\страхование\страхование когда же я закончу контрольнуююю\Страхование строений граждан\ти ту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3634" y="5047466"/>
            <a:ext cx="2057891" cy="2071702"/>
          </a:xfrm>
          <a:prstGeom prst="rect">
            <a:avLst/>
          </a:prstGeom>
          <a:noFill/>
        </p:spPr>
      </p:pic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1272" y="1118376"/>
            <a:ext cx="10149716" cy="3643338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1800" dirty="0" smtClean="0"/>
          </a:p>
          <a:p>
            <a:pPr marL="355600" lvl="1" indent="-176213">
              <a:buClr>
                <a:srgbClr val="F92D23"/>
              </a:buClr>
              <a:buFontTx/>
              <a:buNone/>
              <a:defRPr/>
            </a:pPr>
            <a:endParaRPr lang="ru-RU" sz="2400" dirty="0" smtClean="0">
              <a:solidFill>
                <a:srgbClr val="003399"/>
              </a:solidFill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362710" y="203301"/>
            <a:ext cx="9715568" cy="852491"/>
          </a:xfrm>
        </p:spPr>
        <p:txBody>
          <a:bodyPr/>
          <a:lstStyle/>
          <a:p>
            <a:pPr algn="r">
              <a:tabLst>
                <a:tab pos="804863" algn="l"/>
              </a:tabLst>
              <a:defRPr/>
            </a:pPr>
            <a: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/>
            </a:r>
            <a:br>
              <a:rPr lang="ru-RU" sz="20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ru-RU" sz="3200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blipFill>
                  <a:blip r:embed="rId4"/>
                  <a:stretch>
                    <a:fillRect/>
                  </a:stretch>
                </a:blipFill>
              </a:rPr>
              <a:t>СТРАХОВЫЕ   РИСКИ</a:t>
            </a:r>
            <a:endParaRPr lang="ru-RU" sz="3200" b="0" dirty="0">
              <a:latin typeface="Garamond" pitchFamily="18" charset="0"/>
              <a:cs typeface="Tahom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0" y="1261252"/>
            <a:ext cx="5291932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Пожар/поджог</a:t>
            </a:r>
          </a:p>
          <a:p>
            <a:pPr>
              <a:buSzPct val="200000"/>
              <a:buBlip>
                <a:blip r:embed="rId5"/>
              </a:buBlip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Повреждение водой</a:t>
            </a:r>
          </a:p>
          <a:p>
            <a:pPr>
              <a:buSzPct val="200000"/>
              <a:buBlip>
                <a:blip r:embed="rId5"/>
              </a:buBlip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Стихийные бедствия</a:t>
            </a:r>
          </a:p>
          <a:p>
            <a:pPr>
              <a:buSzPct val="200000"/>
              <a:buBlip>
                <a:blip r:embed="rId5"/>
              </a:buBlip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Противоправные действия третьих лиц</a:t>
            </a:r>
          </a:p>
          <a:p>
            <a:pPr>
              <a:buSzPct val="200000"/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Падение летательных объектов</a:t>
            </a:r>
          </a:p>
          <a:p>
            <a:pPr>
              <a:buSzPct val="200000"/>
              <a:buBlip>
                <a:blip r:embed="rId5"/>
              </a:buBlip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Наезд транспортных средств</a:t>
            </a:r>
          </a:p>
          <a:p>
            <a:pPr>
              <a:buSzPct val="200000"/>
              <a:buBlip>
                <a:blip r:embed="rId5"/>
              </a:buBlip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Падение деревьев и иных предметов</a:t>
            </a:r>
          </a:p>
          <a:p>
            <a:pPr>
              <a:buSzPct val="200000"/>
            </a:pPr>
            <a:endParaRPr lang="ru-RU" sz="1900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buSzPct val="200000"/>
              <a:buBlip>
                <a:blip r:embed="rId5"/>
              </a:buBlip>
            </a:pPr>
            <a:r>
              <a:rPr lang="ru-RU" sz="19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Взрыв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L:\ВЗФЭИ\5курс\страхование\страхование когда же я закончу контрольнуююю\Страхование строений граждан\ПОЖА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3563" y="1189814"/>
            <a:ext cx="5227425" cy="5143536"/>
          </a:xfrm>
          <a:prstGeom prst="rect">
            <a:avLst/>
          </a:prstGeom>
          <a:noFill/>
        </p:spPr>
      </p:pic>
      <p:pic>
        <p:nvPicPr>
          <p:cNvPr id="50" name="Picture 7" descr="L:\ВЗФЭИ\5курс\страхование\5курс\5курс\страхование\Страхование строений граждан\68371459a85b8ab5f7c3d8c11a7b4ca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494" y="3904458"/>
            <a:ext cx="5220494" cy="2394495"/>
          </a:xfrm>
          <a:prstGeom prst="rect">
            <a:avLst/>
          </a:prstGeom>
          <a:noFill/>
        </p:spPr>
      </p:pic>
      <p:pic>
        <p:nvPicPr>
          <p:cNvPr id="8195" name="Picture 3" descr="L:\ВЗФЭИ\5курс\страхование\страхование когда же я закончу контрольнуююю\Страхование строений граждан\размер ущерб.png"/>
          <p:cNvPicPr>
            <a:picLocks noChangeAspect="1" noChangeArrowheads="1"/>
          </p:cNvPicPr>
          <p:nvPr/>
        </p:nvPicPr>
        <p:blipFill>
          <a:blip r:embed="rId8" cstate="print"/>
          <a:srcRect l="12488" t="1665" r="3843"/>
          <a:stretch>
            <a:fillRect/>
          </a:stretch>
        </p:blipFill>
        <p:spPr bwMode="auto">
          <a:xfrm>
            <a:off x="5220494" y="1189814"/>
            <a:ext cx="5220494" cy="4601667"/>
          </a:xfrm>
          <a:prstGeom prst="rect">
            <a:avLst/>
          </a:prstGeom>
          <a:noFill/>
        </p:spPr>
      </p:pic>
      <p:pic>
        <p:nvPicPr>
          <p:cNvPr id="52" name="Picture 9" descr="L:\ВЗФЭИ\5курс\страхование\5курс\5курс\страхование\Страхование строений граждан\temp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494" y="1189814"/>
            <a:ext cx="5220494" cy="5078908"/>
          </a:xfrm>
          <a:prstGeom prst="rect">
            <a:avLst/>
          </a:prstGeom>
          <a:noFill/>
        </p:spPr>
      </p:pic>
      <p:pic>
        <p:nvPicPr>
          <p:cNvPr id="49" name="Picture 5" descr="L:\ВЗФЭИ\5курс\страхование\5курс\5курс\страхование\Страхование строений граждан\navodnenie.jpg"/>
          <p:cNvPicPr>
            <a:picLocks noChangeAspect="1" noChangeArrowheads="1"/>
          </p:cNvPicPr>
          <p:nvPr/>
        </p:nvPicPr>
        <p:blipFill>
          <a:blip r:embed="rId10" cstate="print"/>
          <a:srcRect l="6252" r="7743"/>
          <a:stretch>
            <a:fillRect/>
          </a:stretch>
        </p:blipFill>
        <p:spPr bwMode="auto">
          <a:xfrm>
            <a:off x="5220494" y="2618574"/>
            <a:ext cx="5220494" cy="3602876"/>
          </a:xfrm>
          <a:prstGeom prst="rect">
            <a:avLst/>
          </a:prstGeom>
          <a:noFill/>
        </p:spPr>
      </p:pic>
      <p:pic>
        <p:nvPicPr>
          <p:cNvPr id="8197" name="Picture 5" descr="L:\ВЗФЭИ\5курс\страхование\страхование когда же я закончу контрольнуююю\Страхование строений граждан\i (6).jpg"/>
          <p:cNvPicPr>
            <a:picLocks noChangeAspect="1" noChangeArrowheads="1"/>
          </p:cNvPicPr>
          <p:nvPr/>
        </p:nvPicPr>
        <p:blipFill>
          <a:blip r:embed="rId11" cstate="print"/>
          <a:srcRect r="491" b="2273"/>
          <a:stretch>
            <a:fillRect/>
          </a:stretch>
        </p:blipFill>
        <p:spPr bwMode="auto">
          <a:xfrm>
            <a:off x="5220494" y="1189814"/>
            <a:ext cx="5220494" cy="3464217"/>
          </a:xfrm>
          <a:prstGeom prst="rect">
            <a:avLst/>
          </a:prstGeom>
          <a:noFill/>
        </p:spPr>
      </p:pic>
      <p:pic>
        <p:nvPicPr>
          <p:cNvPr id="8198" name="Picture 6" descr="L:\ВЗФЭИ\5курс\страхование\страхование когда же я закончу контрольнуююю\Страхование строений граждан\Сколько-волка-не-корми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20494" y="1189814"/>
            <a:ext cx="5220494" cy="4134520"/>
          </a:xfrm>
          <a:prstGeom prst="rect">
            <a:avLst/>
          </a:prstGeom>
          <a:noFill/>
        </p:spPr>
      </p:pic>
      <p:pic>
        <p:nvPicPr>
          <p:cNvPr id="51" name="Picture 2" descr="L:\ВЗФЭИ\5курс\страхование\5курс\5курс\страхование\Страхование строений граждан\упал самолет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86712" y="2690012"/>
            <a:ext cx="5154276" cy="3643338"/>
          </a:xfrm>
          <a:prstGeom prst="rect">
            <a:avLst/>
          </a:prstGeom>
          <a:noFill/>
        </p:spPr>
      </p:pic>
      <p:pic>
        <p:nvPicPr>
          <p:cNvPr id="32" name="Picture 3" descr="L:\ВЗФЭИ\5курс\страхование\5курс\5курс\страхование\Страхование строений граждан\1346010612_prikoli_strahovogo_cluchaya_67_89-48.jpg"/>
          <p:cNvPicPr>
            <a:picLocks noChangeAspect="1" noChangeArrowheads="1"/>
          </p:cNvPicPr>
          <p:nvPr/>
        </p:nvPicPr>
        <p:blipFill>
          <a:blip r:embed="rId14" cstate="print"/>
          <a:srcRect l="8153" r="6160" b="1587"/>
          <a:stretch>
            <a:fillRect/>
          </a:stretch>
        </p:blipFill>
        <p:spPr bwMode="auto">
          <a:xfrm>
            <a:off x="5077618" y="2235434"/>
            <a:ext cx="5363370" cy="395504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42" name="Picture 4" descr="L:\ВЗФЭИ\5курс\страхование\5курс\5курс\страхование\Страхование строений граждан\Social_insurance_3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81364" y="2189946"/>
            <a:ext cx="5359623" cy="3786214"/>
          </a:xfrm>
          <a:prstGeom prst="rect">
            <a:avLst/>
          </a:prstGeom>
          <a:noFill/>
        </p:spPr>
      </p:pic>
      <p:pic>
        <p:nvPicPr>
          <p:cNvPr id="8199" name="Picture 7" descr="L:\ВЗФЭИ\5курс\страхование\страхование когда же я закончу контрольнуююю\Страхование строений граждан\ВЗ\tomExpl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006312" y="1189814"/>
            <a:ext cx="4097347" cy="5143536"/>
          </a:xfrm>
          <a:prstGeom prst="rect">
            <a:avLst/>
          </a:prstGeom>
          <a:noFill/>
        </p:spPr>
      </p:pic>
      <p:pic>
        <p:nvPicPr>
          <p:cNvPr id="8200" name="Picture 8" descr="L:\ВЗФЭИ\5курс\страхование\страхование когда же я закончу контрольнуююю\Страхование строений граждан\ВЗ\76748_image_large.jpg"/>
          <p:cNvPicPr>
            <a:picLocks noChangeAspect="1" noChangeArrowheads="1"/>
          </p:cNvPicPr>
          <p:nvPr/>
        </p:nvPicPr>
        <p:blipFill>
          <a:blip r:embed="rId17" cstate="print"/>
          <a:srcRect l="6153" t="1875"/>
          <a:stretch>
            <a:fillRect/>
          </a:stretch>
        </p:blipFill>
        <p:spPr bwMode="auto">
          <a:xfrm>
            <a:off x="5077618" y="2547136"/>
            <a:ext cx="5363370" cy="3738562"/>
          </a:xfrm>
          <a:prstGeom prst="rect">
            <a:avLst/>
          </a:prstGeom>
          <a:noFill/>
        </p:spPr>
      </p:pic>
      <p:sp>
        <p:nvSpPr>
          <p:cNvPr id="54" name="Прямоугольник 53"/>
          <p:cNvSpPr/>
          <p:nvPr/>
        </p:nvSpPr>
        <p:spPr>
          <a:xfrm>
            <a:off x="0" y="5976160"/>
            <a:ext cx="10440988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>
                <a:solidFill>
                  <a:srgbClr val="3366CC"/>
                </a:solidFill>
                <a:latin typeface="Times New Roman" pitchFamily="18" charset="0"/>
              </a:rPr>
              <a:t> </a:t>
            </a:r>
            <a:r>
              <a:rPr lang="ru-RU" sz="2000" u="sng" dirty="0" smtClean="0">
                <a:solidFill>
                  <a:srgbClr val="3366CC"/>
                </a:solidFill>
                <a:latin typeface="Times New Roman" pitchFamily="18" charset="0"/>
              </a:rPr>
              <a:t>ПО ОТДЕЛЬНОМУ ДОГОВОРУ</a:t>
            </a:r>
            <a:endParaRPr lang="ru-RU" sz="2000" u="sng" dirty="0" smtClean="0">
              <a:solidFill>
                <a:srgbClr val="FF0000"/>
              </a:solidFill>
              <a:latin typeface="Garamond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9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Риск потери права собственности на строение (страхование ТИТУЛА)</a:t>
            </a:r>
          </a:p>
          <a:p>
            <a:pPr>
              <a:defRPr/>
            </a:pPr>
            <a:endParaRPr lang="ru-RU" sz="19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defRPr/>
            </a:pPr>
            <a:endParaRPr lang="ru-RU" sz="19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44" name="Picture 4" descr="L:\ВЗФЭИ\5курс\страхование\страхование когда же я закончу контрольнуююю\Страхование строений граждан\iStock_000008891420Small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5154576" y="1118376"/>
            <a:ext cx="5286412" cy="52864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5" name="Picture 3" descr="L:\ВЗФЭИ\5курс\страхование\страхование когда же я закончу контрольнуююю\Страхование строений граждан\risk1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78014" y="4618838"/>
            <a:ext cx="1643074" cy="168342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0" y="6690540"/>
            <a:ext cx="800657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Риск причинения вреда соседям</a:t>
            </a:r>
          </a:p>
        </p:txBody>
      </p:sp>
    </p:spTree>
  </p:cSld>
  <p:clrMapOvr>
    <a:masterClrMapping/>
  </p:clrMapOvr>
  <p:transition spd="med" advClick="0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Специальное оформление">
  <a:themeElements>
    <a:clrScheme name="2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Другая 1">
      <a:majorFont>
        <a:latin typeface="Vladimir Script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stretch>
            <a:fillRect/>
          </a:stretch>
        </a:blipFill>
        <a:ln w="9525">
          <a:noFill/>
          <a:miter lim="800000"/>
          <a:headEnd/>
          <a:tailEnd/>
        </a:ln>
      </a:spPr>
      <a:bodyPr wrap="none" anchor="ctr"/>
      <a:lstStyle>
        <a:defPPr>
          <a:defRPr dirty="0"/>
        </a:defPPr>
      </a:lstStyle>
    </a:sp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Newpresent_2007</Template>
  <TotalTime>0</TotalTime>
  <Words>1293</Words>
  <Application>Microsoft Office PowerPoint</Application>
  <PresentationFormat>Произвольный</PresentationFormat>
  <Paragraphs>333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2_Специальное оформление</vt:lpstr>
      <vt:lpstr>Специальное оформление</vt:lpstr>
      <vt:lpstr>Слайд 1</vt:lpstr>
      <vt:lpstr>  Важность и актуальность страхования строений</vt:lpstr>
      <vt:lpstr> Цель работы </vt:lpstr>
      <vt:lpstr>Слайд 4</vt:lpstr>
      <vt:lpstr>Слайд 5</vt:lpstr>
      <vt:lpstr>            </vt:lpstr>
      <vt:lpstr>Слайд 7</vt:lpstr>
      <vt:lpstr>  Страховым случаем является</vt:lpstr>
      <vt:lpstr> СТРАХОВЫЕ   РИСКИ</vt:lpstr>
      <vt:lpstr>  СТРАХОВАЯ СУММА</vt:lpstr>
      <vt:lpstr>  СТРАХОВОЙ ВЗНОС</vt:lpstr>
      <vt:lpstr>Слайд 12</vt:lpstr>
      <vt:lpstr>Слайд 13</vt:lpstr>
      <vt:lpstr>  Урегулирование убытка</vt:lpstr>
      <vt:lpstr>  Урегулирование убытка</vt:lpstr>
      <vt:lpstr>  СТРАХОВОЕ ВОЗМЕЩЕНИЕ</vt:lpstr>
      <vt:lpstr> </vt:lpstr>
      <vt:lpstr>Слайд 18</vt:lpstr>
      <vt:lpstr>СТРАХОВОЕ ВОЗМЕЩЕНИЕ  (пример)</vt:lpstr>
      <vt:lpstr>Слайд 20</vt:lpstr>
      <vt:lpstr>Слайд 21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2013-09-21T21:26:00Z</dcterms:created>
  <dcterms:modified xsi:type="dcterms:W3CDTF">2013-09-21T21:26:21Z</dcterms:modified>
  <cp:category/>
</cp:coreProperties>
</file>