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9" r:id="rId3"/>
    <p:sldId id="260" r:id="rId4"/>
    <p:sldId id="261" r:id="rId5"/>
    <p:sldId id="262" r:id="rId6"/>
    <p:sldId id="263" r:id="rId7"/>
    <p:sldId id="264" r:id="rId8"/>
    <p:sldId id="265" r:id="rId9"/>
    <p:sldId id="266" r:id="rId10"/>
    <p:sldId id="271" r:id="rId11"/>
    <p:sldId id="272" r:id="rId12"/>
    <p:sldId id="267" r:id="rId13"/>
    <p:sldId id="268" r:id="rId14"/>
    <p:sldId id="269" r:id="rId15"/>
    <p:sldId id="270" r:id="rId16"/>
    <p:sldId id="27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99FF"/>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35" autoAdjust="0"/>
    <p:restoredTop sz="94660"/>
  </p:normalViewPr>
  <p:slideViewPr>
    <p:cSldViewPr>
      <p:cViewPr varScale="1">
        <p:scale>
          <a:sx n="103" d="100"/>
          <a:sy n="103" d="100"/>
        </p:scale>
        <p:origin x="-23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E42681-88BD-4B74-B4A5-E23CE1CD0F16}" type="datetimeFigureOut">
              <a:rPr lang="ru-RU" smtClean="0"/>
              <a:pPr/>
              <a:t>04.11.2013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C5E673-FB8A-4714-A149-267673B0158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2C5E673-FB8A-4714-A149-267673B01588}"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2C5E673-FB8A-4714-A149-267673B01588}"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0804F17-FD6A-40F5-AC80-A7478EDA6EF2}" type="datetimeFigureOut">
              <a:rPr lang="ru-RU" smtClean="0"/>
              <a:pPr/>
              <a:t>04.11.2013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5C3796-D8B2-49E0-BA6B-A055A1E6A01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27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804F17-FD6A-40F5-AC80-A7478EDA6EF2}" type="datetimeFigureOut">
              <a:rPr lang="ru-RU" smtClean="0"/>
              <a:pPr/>
              <a:t>04.11.2013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5C3796-D8B2-49E0-BA6B-A055A1E6A01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subTitle" idx="1"/>
          </p:nvPr>
        </p:nvSpPr>
        <p:spPr/>
        <p:txBody>
          <a:bodyPr/>
          <a:lstStyle/>
          <a:p>
            <a:pPr>
              <a:lnSpc>
                <a:spcPct val="80000"/>
              </a:lnSpc>
            </a:pPr>
            <a:r>
              <a:rPr lang="en-US" sz="1600" dirty="0"/>
              <a:t>                                        </a:t>
            </a:r>
            <a:r>
              <a:rPr lang="ru-RU" sz="1600" dirty="0" smtClean="0"/>
              <a:t>                   </a:t>
            </a:r>
            <a:r>
              <a:rPr lang="en-US" sz="1600" dirty="0" smtClean="0"/>
              <a:t>  </a:t>
            </a:r>
            <a:r>
              <a:rPr lang="ru-RU" sz="1600" dirty="0" smtClean="0"/>
              <a:t>   </a:t>
            </a:r>
            <a:r>
              <a:rPr lang="ru-RU" sz="1600" dirty="0" smtClean="0">
                <a:solidFill>
                  <a:schemeClr val="tx2"/>
                </a:solidFill>
              </a:rPr>
              <a:t>Исполнитель: Преображенский  А.О.</a:t>
            </a:r>
            <a:endParaRPr lang="ru-RU" sz="1600" dirty="0">
              <a:solidFill>
                <a:schemeClr val="tx2"/>
              </a:solidFill>
            </a:endParaRPr>
          </a:p>
          <a:p>
            <a:pPr>
              <a:lnSpc>
                <a:spcPct val="80000"/>
              </a:lnSpc>
            </a:pPr>
            <a:r>
              <a:rPr lang="ru-RU" sz="1600" dirty="0">
                <a:solidFill>
                  <a:schemeClr val="tx2"/>
                </a:solidFill>
              </a:rPr>
              <a:t>                                                         </a:t>
            </a:r>
            <a:r>
              <a:rPr lang="ru-RU" sz="1600" dirty="0" smtClean="0">
                <a:solidFill>
                  <a:schemeClr val="tx2"/>
                </a:solidFill>
              </a:rPr>
              <a:t> </a:t>
            </a:r>
            <a:r>
              <a:rPr lang="ru-RU" sz="1600" dirty="0" smtClean="0">
                <a:solidFill>
                  <a:schemeClr val="tx2"/>
                </a:solidFill>
              </a:rPr>
              <a:t>  Специальность</a:t>
            </a:r>
            <a:r>
              <a:rPr lang="ru-RU" sz="1600" dirty="0">
                <a:solidFill>
                  <a:schemeClr val="tx2"/>
                </a:solidFill>
              </a:rPr>
              <a:t>: финансы и кредит</a:t>
            </a:r>
          </a:p>
          <a:p>
            <a:pPr>
              <a:lnSpc>
                <a:spcPct val="80000"/>
              </a:lnSpc>
            </a:pPr>
            <a:r>
              <a:rPr lang="ru-RU" sz="1600" dirty="0">
                <a:solidFill>
                  <a:schemeClr val="tx2"/>
                </a:solidFill>
              </a:rPr>
              <a:t>              </a:t>
            </a:r>
            <a:r>
              <a:rPr lang="en-US" sz="1600" dirty="0">
                <a:solidFill>
                  <a:schemeClr val="tx2"/>
                </a:solidFill>
              </a:rPr>
              <a:t>          </a:t>
            </a:r>
            <a:r>
              <a:rPr lang="ru-RU" sz="1600" dirty="0" smtClean="0">
                <a:solidFill>
                  <a:schemeClr val="tx2"/>
                </a:solidFill>
              </a:rPr>
              <a:t>  Группа</a:t>
            </a:r>
            <a:r>
              <a:rPr lang="ru-RU" sz="1600" dirty="0">
                <a:solidFill>
                  <a:schemeClr val="tx2"/>
                </a:solidFill>
              </a:rPr>
              <a:t>: дневная</a:t>
            </a:r>
          </a:p>
          <a:p>
            <a:pPr>
              <a:lnSpc>
                <a:spcPct val="80000"/>
              </a:lnSpc>
            </a:pPr>
            <a:r>
              <a:rPr lang="ru-RU" sz="1600" dirty="0">
                <a:solidFill>
                  <a:schemeClr val="tx2"/>
                </a:solidFill>
              </a:rPr>
              <a:t>                                 </a:t>
            </a:r>
            <a:r>
              <a:rPr lang="ru-RU" sz="1600" dirty="0" smtClean="0">
                <a:solidFill>
                  <a:schemeClr val="tx2"/>
                </a:solidFill>
              </a:rPr>
              <a:t>  № </a:t>
            </a:r>
            <a:r>
              <a:rPr lang="ru-RU" sz="1600" dirty="0">
                <a:solidFill>
                  <a:schemeClr val="tx2"/>
                </a:solidFill>
              </a:rPr>
              <a:t>зачетной книжки: </a:t>
            </a:r>
          </a:p>
          <a:p>
            <a:pPr>
              <a:lnSpc>
                <a:spcPct val="80000"/>
              </a:lnSpc>
            </a:pPr>
            <a:r>
              <a:rPr lang="ru-RU" sz="1600" dirty="0">
                <a:solidFill>
                  <a:schemeClr val="tx2"/>
                </a:solidFill>
              </a:rPr>
              <a:t>                                                        </a:t>
            </a:r>
            <a:r>
              <a:rPr lang="ru-RU" sz="1600" dirty="0" smtClean="0">
                <a:solidFill>
                  <a:schemeClr val="tx2"/>
                </a:solidFill>
              </a:rPr>
              <a:t>  </a:t>
            </a:r>
            <a:r>
              <a:rPr lang="en-US" sz="1600" dirty="0" smtClean="0">
                <a:solidFill>
                  <a:schemeClr val="tx2"/>
                </a:solidFill>
              </a:rPr>
              <a:t> </a:t>
            </a:r>
            <a:r>
              <a:rPr lang="ru-RU" sz="1600" dirty="0">
                <a:solidFill>
                  <a:schemeClr val="tx2"/>
                </a:solidFill>
              </a:rPr>
              <a:t>Преподаватель</a:t>
            </a:r>
            <a:r>
              <a:rPr lang="ru-RU" sz="1600" dirty="0" smtClean="0">
                <a:solidFill>
                  <a:schemeClr val="tx2"/>
                </a:solidFill>
              </a:rPr>
              <a:t>: Пономарева Л. В.</a:t>
            </a:r>
            <a:endParaRPr lang="ru-RU" sz="1600" dirty="0">
              <a:solidFill>
                <a:schemeClr val="tx2"/>
              </a:solidFill>
            </a:endParaRPr>
          </a:p>
        </p:txBody>
      </p:sp>
      <p:sp>
        <p:nvSpPr>
          <p:cNvPr id="4" name="Прямоугольник 3"/>
          <p:cNvSpPr/>
          <p:nvPr/>
        </p:nvSpPr>
        <p:spPr>
          <a:xfrm>
            <a:off x="683568" y="1916832"/>
            <a:ext cx="8170057"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solidFill>
                  <a:schemeClr val="accent2">
                    <a:lumMod val="75000"/>
                  </a:schemeClr>
                </a:solidFill>
                <a:effectLst>
                  <a:outerShdw blurRad="76200" dist="50800" dir="5400000" algn="tl" rotWithShape="0">
                    <a:srgbClr val="000000">
                      <a:alpha val="65000"/>
                    </a:srgbClr>
                  </a:outerShdw>
                </a:effectLst>
              </a:rPr>
              <a:t>Бухгалтерская отчетность </a:t>
            </a:r>
          </a:p>
          <a:p>
            <a:pPr algn="ctr"/>
            <a:r>
              <a:rPr lang="ru-RU" sz="5400" b="1" cap="none" spc="50" dirty="0" smtClean="0">
                <a:ln w="11430"/>
                <a:solidFill>
                  <a:schemeClr val="accent2">
                    <a:lumMod val="75000"/>
                  </a:schemeClr>
                </a:solidFill>
                <a:effectLst>
                  <a:outerShdw blurRad="76200" dist="50800" dir="5400000" algn="tl" rotWithShape="0">
                    <a:srgbClr val="000000">
                      <a:alpha val="65000"/>
                    </a:srgbClr>
                  </a:outerShdw>
                </a:effectLst>
              </a:rPr>
              <a:t>организации</a:t>
            </a:r>
            <a:endParaRPr lang="ru-RU" sz="5400" b="1" cap="none" spc="50" dirty="0">
              <a:ln w="11430"/>
              <a:solidFill>
                <a:schemeClr val="accent2">
                  <a:lumMod val="75000"/>
                </a:schemeClr>
              </a:solidFill>
              <a:effectLst>
                <a:outerShdw blurRad="76200" dist="50800" dir="5400000" algn="tl" rotWithShape="0">
                  <a:srgbClr val="000000">
                    <a:alpha val="65000"/>
                  </a:srgbClr>
                </a:outerShdw>
              </a:effectLst>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slide(fromBottom)">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lide(fromBottom)">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slide(fromBottom)">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slide(fromBottom)">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ppt_x</p:attrName>
                                        </p:attrNameLst>
                                      </p:cBhvr>
                                      <p:tavLst>
                                        <p:tav tm="0">
                                          <p:val>
                                            <p:strVal val="#ppt_x-.2"/>
                                          </p:val>
                                        </p:tav>
                                        <p:tav tm="100000">
                                          <p:val>
                                            <p:strVal val="#ppt_x"/>
                                          </p:val>
                                        </p:tav>
                                      </p:tavLst>
                                    </p:anim>
                                    <p:anim calcmode="lin" valueType="num">
                                      <p:cBhvr>
                                        <p:cTn id="3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WordArt 1"/>
          <p:cNvSpPr>
            <a:spLocks noChangeArrowheads="1" noChangeShapeType="1" noTextEdit="1"/>
          </p:cNvSpPr>
          <p:nvPr/>
        </p:nvSpPr>
        <p:spPr bwMode="auto">
          <a:xfrm>
            <a:off x="1547664" y="260648"/>
            <a:ext cx="6120680" cy="864096"/>
          </a:xfrm>
          <a:prstGeom prst="rect">
            <a:avLst/>
          </a:prstGeom>
        </p:spPr>
        <p:txBody>
          <a:bodyPr wrap="none" fromWordArt="1">
            <a:prstTxWarp prst="textDeflate">
              <a:avLst>
                <a:gd name="adj" fmla="val 26227"/>
              </a:avLst>
            </a:prstTxWarp>
          </a:bodyPr>
          <a:lstStyle/>
          <a:p>
            <a:pPr algn="ctr" rtl="0"/>
            <a:r>
              <a:rPr lang="ru-RU" sz="3600" kern="10" spc="0" dirty="0" smtClean="0">
                <a:ln w="9525">
                  <a:solidFill>
                    <a:srgbClr val="000000"/>
                  </a:solidFill>
                  <a:round/>
                  <a:headEnd/>
                  <a:tailEnd/>
                </a:ln>
                <a:gradFill rotWithShape="1">
                  <a:gsLst>
                    <a:gs pos="0">
                      <a:srgbClr val="B2A1C7">
                        <a:gamma/>
                        <a:shade val="46275"/>
                        <a:invGamma/>
                      </a:srgbClr>
                    </a:gs>
                    <a:gs pos="50000">
                      <a:srgbClr val="B2A1C7"/>
                    </a:gs>
                    <a:gs pos="100000">
                      <a:srgbClr val="B2A1C7">
                        <a:gamma/>
                        <a:shade val="46275"/>
                        <a:invGamma/>
                      </a:srgbClr>
                    </a:gs>
                  </a:gsLst>
                  <a:lin ang="5400000" scaled="1"/>
                </a:gradFill>
                <a:effectLst/>
                <a:latin typeface="Impact"/>
              </a:rPr>
              <a:t>Виды бухгалтерских балансов</a:t>
            </a:r>
            <a:endParaRPr lang="ru-RU" sz="3600" kern="10" spc="0" dirty="0">
              <a:ln w="9525">
                <a:solidFill>
                  <a:srgbClr val="000000"/>
                </a:solidFill>
                <a:round/>
                <a:headEnd/>
                <a:tailEnd/>
              </a:ln>
              <a:gradFill rotWithShape="1">
                <a:gsLst>
                  <a:gs pos="0">
                    <a:srgbClr val="B2A1C7">
                      <a:gamma/>
                      <a:shade val="46275"/>
                      <a:invGamma/>
                    </a:srgbClr>
                  </a:gs>
                  <a:gs pos="50000">
                    <a:srgbClr val="B2A1C7"/>
                  </a:gs>
                  <a:gs pos="100000">
                    <a:srgbClr val="B2A1C7">
                      <a:gamma/>
                      <a:shade val="46275"/>
                      <a:invGamma/>
                    </a:srgbClr>
                  </a:gs>
                </a:gsLst>
                <a:lin ang="5400000" scaled="1"/>
              </a:gradFill>
              <a:effectLst/>
              <a:latin typeface="Impact"/>
            </a:endParaRPr>
          </a:p>
        </p:txBody>
      </p:sp>
      <p:sp>
        <p:nvSpPr>
          <p:cNvPr id="3" name="TextBox 2"/>
          <p:cNvSpPr txBox="1"/>
          <p:nvPr/>
        </p:nvSpPr>
        <p:spPr>
          <a:xfrm>
            <a:off x="323528" y="1412776"/>
            <a:ext cx="8568952" cy="648072"/>
          </a:xfrm>
          <a:prstGeom prst="rect">
            <a:avLst/>
          </a:prstGeom>
          <a:noFill/>
        </p:spPr>
        <p:txBody>
          <a:bodyPr wrap="square" rtlCol="0">
            <a:spAutoFit/>
          </a:bodyPr>
          <a:lstStyle/>
          <a:p>
            <a:r>
              <a:rPr lang="ru-RU" b="1" i="1" dirty="0" smtClean="0">
                <a:solidFill>
                  <a:srgbClr val="CC3300"/>
                </a:solidFill>
              </a:rPr>
              <a:t>Вступительный баланс </a:t>
            </a:r>
            <a:r>
              <a:rPr lang="ru-RU" dirty="0" smtClean="0"/>
              <a:t>отражает активы организации и ее обязательства в начале ее деятельности.</a:t>
            </a:r>
            <a:endParaRPr lang="ru-RU" dirty="0"/>
          </a:p>
        </p:txBody>
      </p:sp>
      <p:sp>
        <p:nvSpPr>
          <p:cNvPr id="4" name="TextBox 3"/>
          <p:cNvSpPr txBox="1"/>
          <p:nvPr/>
        </p:nvSpPr>
        <p:spPr>
          <a:xfrm>
            <a:off x="323528" y="2132856"/>
            <a:ext cx="8424936" cy="923330"/>
          </a:xfrm>
          <a:prstGeom prst="rect">
            <a:avLst/>
          </a:prstGeom>
          <a:noFill/>
        </p:spPr>
        <p:txBody>
          <a:bodyPr wrap="square" rtlCol="0">
            <a:spAutoFit/>
          </a:bodyPr>
          <a:lstStyle/>
          <a:p>
            <a:r>
              <a:rPr lang="ru-RU" b="1" i="1" dirty="0" smtClean="0">
                <a:solidFill>
                  <a:srgbClr val="CC3300"/>
                </a:solidFill>
              </a:rPr>
              <a:t>Ликвидационные балансы </a:t>
            </a:r>
            <a:r>
              <a:rPr lang="ru-RU" dirty="0" smtClean="0"/>
              <a:t>составляются при ликвидации организации. Имущество организации отражается не по учетной стоимости, а по цене возможной реализации каждого актива на момент ликвидации.</a:t>
            </a:r>
            <a:endParaRPr lang="ru-RU" dirty="0"/>
          </a:p>
        </p:txBody>
      </p:sp>
      <p:sp>
        <p:nvSpPr>
          <p:cNvPr id="5" name="TextBox 4"/>
          <p:cNvSpPr txBox="1"/>
          <p:nvPr/>
        </p:nvSpPr>
        <p:spPr>
          <a:xfrm>
            <a:off x="323528" y="3068960"/>
            <a:ext cx="8568952" cy="648072"/>
          </a:xfrm>
          <a:prstGeom prst="rect">
            <a:avLst/>
          </a:prstGeom>
          <a:noFill/>
        </p:spPr>
        <p:txBody>
          <a:bodyPr wrap="square" rtlCol="0">
            <a:spAutoFit/>
          </a:bodyPr>
          <a:lstStyle/>
          <a:p>
            <a:pPr algn="just"/>
            <a:r>
              <a:rPr lang="ru-RU" b="1" i="1" dirty="0" smtClean="0">
                <a:solidFill>
                  <a:srgbClr val="CC3300"/>
                </a:solidFill>
              </a:rPr>
              <a:t>Текущие балансы </a:t>
            </a:r>
            <a:r>
              <a:rPr lang="ru-RU" dirty="0" smtClean="0"/>
              <a:t>составляются в течение всего времени функционирования организации и подразделяются на начальные, промежуточные и заключительные.</a:t>
            </a:r>
            <a:endParaRPr lang="ru-RU" dirty="0"/>
          </a:p>
        </p:txBody>
      </p:sp>
      <p:sp>
        <p:nvSpPr>
          <p:cNvPr id="6" name="TextBox 5"/>
          <p:cNvSpPr txBox="1"/>
          <p:nvPr/>
        </p:nvSpPr>
        <p:spPr>
          <a:xfrm>
            <a:off x="323528" y="3789040"/>
            <a:ext cx="8640960" cy="923330"/>
          </a:xfrm>
          <a:prstGeom prst="rect">
            <a:avLst/>
          </a:prstGeom>
          <a:noFill/>
        </p:spPr>
        <p:txBody>
          <a:bodyPr wrap="square" rtlCol="0">
            <a:spAutoFit/>
          </a:bodyPr>
          <a:lstStyle/>
          <a:p>
            <a:pPr algn="just"/>
            <a:r>
              <a:rPr lang="ru-RU" b="1" i="1" dirty="0" smtClean="0">
                <a:solidFill>
                  <a:srgbClr val="CC3300"/>
                </a:solidFill>
              </a:rPr>
              <a:t>Разделительные балансы </a:t>
            </a:r>
            <a:r>
              <a:rPr lang="ru-RU" dirty="0" smtClean="0"/>
              <a:t>составляются в момент разделения организации на несколько более мелких, </a:t>
            </a:r>
            <a:r>
              <a:rPr lang="ru-RU" b="1" i="1" dirty="0" smtClean="0">
                <a:solidFill>
                  <a:srgbClr val="CC3300"/>
                </a:solidFill>
              </a:rPr>
              <a:t>объединительные</a:t>
            </a:r>
            <a:r>
              <a:rPr lang="ru-RU" dirty="0" smtClean="0"/>
              <a:t> – на момент объединения нескольких организаций в одну, более крупную организацию.</a:t>
            </a:r>
            <a:endParaRPr lang="ru-RU" dirty="0"/>
          </a:p>
        </p:txBody>
      </p:sp>
      <p:sp>
        <p:nvSpPr>
          <p:cNvPr id="7" name="TextBox 6"/>
          <p:cNvSpPr txBox="1"/>
          <p:nvPr/>
        </p:nvSpPr>
        <p:spPr>
          <a:xfrm>
            <a:off x="251520" y="4797152"/>
            <a:ext cx="8712968" cy="923330"/>
          </a:xfrm>
          <a:prstGeom prst="rect">
            <a:avLst/>
          </a:prstGeom>
          <a:noFill/>
        </p:spPr>
        <p:txBody>
          <a:bodyPr wrap="square" rtlCol="0">
            <a:spAutoFit/>
          </a:bodyPr>
          <a:lstStyle/>
          <a:p>
            <a:pPr algn="just"/>
            <a:r>
              <a:rPr lang="ru-RU" b="1" i="1" dirty="0" smtClean="0">
                <a:solidFill>
                  <a:srgbClr val="CC3300"/>
                </a:solidFill>
              </a:rPr>
              <a:t>Сводные балансы </a:t>
            </a:r>
            <a:r>
              <a:rPr lang="ru-RU" dirty="0" smtClean="0"/>
              <a:t>составляются министерствами и ведомствами и содержат агрегированные данные по всем организациям и предприятиям министерств и ведомств.</a:t>
            </a:r>
            <a:endParaRPr lang="ru-RU" dirty="0"/>
          </a:p>
        </p:txBody>
      </p:sp>
      <p:sp>
        <p:nvSpPr>
          <p:cNvPr id="8" name="TextBox 7"/>
          <p:cNvSpPr txBox="1"/>
          <p:nvPr/>
        </p:nvSpPr>
        <p:spPr>
          <a:xfrm>
            <a:off x="323528" y="5733256"/>
            <a:ext cx="8568952" cy="923330"/>
          </a:xfrm>
          <a:prstGeom prst="rect">
            <a:avLst/>
          </a:prstGeom>
          <a:noFill/>
        </p:spPr>
        <p:txBody>
          <a:bodyPr wrap="square" rtlCol="0">
            <a:spAutoFit/>
          </a:bodyPr>
          <a:lstStyle/>
          <a:p>
            <a:pPr algn="just"/>
            <a:r>
              <a:rPr lang="ru-RU" b="1" i="1" dirty="0" smtClean="0">
                <a:solidFill>
                  <a:srgbClr val="CC3300"/>
                </a:solidFill>
              </a:rPr>
              <a:t>Консолидированные балансы </a:t>
            </a:r>
            <a:r>
              <a:rPr lang="ru-RU" dirty="0" smtClean="0"/>
              <a:t>составляются материнской организацией и содержат обобщенную информацию об имуществе и обязательствах материнской организации и ее дочерних организаций.</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fade">
                                      <p:cBhvr>
                                        <p:cTn id="7" dur="2000"/>
                                        <p:tgtEl>
                                          <p:spTgt spid="716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3"/>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strVal val="#ppt_w+.3"/>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ppt_w</p:attrName>
                                        </p:attrNameLst>
                                      </p:cBhvr>
                                      <p:tavLst>
                                        <p:tav tm="0">
                                          <p:val>
                                            <p:strVal val="#ppt_w*0.70"/>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50" presetClass="entr" presetSubtype="0" decel="10000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strVal val="#ppt_w+.3"/>
                                          </p:val>
                                        </p:tav>
                                        <p:tav tm="100000">
                                          <p:val>
                                            <p:strVal val="#ppt_w"/>
                                          </p:val>
                                        </p:tav>
                                      </p:tavLst>
                                    </p:anim>
                                    <p:anim calcmode="lin" valueType="num">
                                      <p:cBhvr>
                                        <p:cTn id="48" dur="1000" fill="hold"/>
                                        <p:tgtEl>
                                          <p:spTgt spid="8"/>
                                        </p:tgtEl>
                                        <p:attrNameLst>
                                          <p:attrName>ppt_h</p:attrName>
                                        </p:attrNameLst>
                                      </p:cBhvr>
                                      <p:tavLst>
                                        <p:tav tm="0">
                                          <p:val>
                                            <p:strVal val="#ppt_h"/>
                                          </p:val>
                                        </p:tav>
                                        <p:tav tm="100000">
                                          <p:val>
                                            <p:strVal val="#ppt_h"/>
                                          </p:val>
                                        </p:tav>
                                      </p:tavLst>
                                    </p:anim>
                                    <p:animEffect transition="in" filter="fade">
                                      <p:cBhvr>
                                        <p:cTn id="4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P spid="3" grpId="0"/>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WordArt 1"/>
          <p:cNvSpPr>
            <a:spLocks noChangeArrowheads="1" noChangeShapeType="1" noTextEdit="1"/>
          </p:cNvSpPr>
          <p:nvPr/>
        </p:nvSpPr>
        <p:spPr bwMode="auto">
          <a:xfrm>
            <a:off x="1403648" y="116632"/>
            <a:ext cx="5938838" cy="392113"/>
          </a:xfrm>
          <a:prstGeom prst="rect">
            <a:avLst/>
          </a:prstGeom>
        </p:spPr>
        <p:txBody>
          <a:bodyPr wrap="none" fromWordArt="1">
            <a:prstTxWarp prst="textPlain">
              <a:avLst>
                <a:gd name="adj" fmla="val 50000"/>
              </a:avLst>
            </a:prstTxWarp>
          </a:bodyPr>
          <a:lstStyle/>
          <a:p>
            <a:pPr algn="ctr" rtl="0"/>
            <a:r>
              <a:rPr lang="ru-RU" sz="3600" i="1" kern="10" spc="0" dirty="0" smtClean="0">
                <a:ln w="9525">
                  <a:solidFill>
                    <a:srgbClr val="000000"/>
                  </a:solidFill>
                  <a:round/>
                  <a:headEnd/>
                  <a:tailEnd/>
                </a:ln>
                <a:gradFill rotWithShape="1">
                  <a:gsLst>
                    <a:gs pos="0">
                      <a:srgbClr val="92CDDC">
                        <a:gamma/>
                        <a:shade val="46275"/>
                        <a:invGamma/>
                      </a:srgbClr>
                    </a:gs>
                    <a:gs pos="50000">
                      <a:srgbClr val="92CDDC"/>
                    </a:gs>
                    <a:gs pos="100000">
                      <a:srgbClr val="92CDDC">
                        <a:gamma/>
                        <a:shade val="46275"/>
                        <a:invGamma/>
                      </a:srgbClr>
                    </a:gs>
                  </a:gsLst>
                  <a:lin ang="18900000" scaled="1"/>
                </a:gradFill>
                <a:effectLst>
                  <a:outerShdw dist="35921" dir="2700000" algn="ctr" rotWithShape="0">
                    <a:srgbClr val="808080">
                      <a:alpha val="80000"/>
                    </a:srgbClr>
                  </a:outerShdw>
                </a:effectLst>
                <a:latin typeface="Arial Black"/>
              </a:rPr>
              <a:t>Отчет о прибылях и убытках (ф. № 2)</a:t>
            </a:r>
            <a:endParaRPr lang="ru-RU" sz="3600" i="1" kern="10" spc="0" dirty="0">
              <a:ln w="9525">
                <a:solidFill>
                  <a:srgbClr val="000000"/>
                </a:solidFill>
                <a:round/>
                <a:headEnd/>
                <a:tailEnd/>
              </a:ln>
              <a:gradFill rotWithShape="1">
                <a:gsLst>
                  <a:gs pos="0">
                    <a:srgbClr val="92CDDC">
                      <a:gamma/>
                      <a:shade val="46275"/>
                      <a:invGamma/>
                    </a:srgbClr>
                  </a:gs>
                  <a:gs pos="50000">
                    <a:srgbClr val="92CDDC"/>
                  </a:gs>
                  <a:gs pos="100000">
                    <a:srgbClr val="92CDDC">
                      <a:gamma/>
                      <a:shade val="46275"/>
                      <a:invGamma/>
                    </a:srgbClr>
                  </a:gs>
                </a:gsLst>
                <a:lin ang="18900000" scaled="1"/>
              </a:gradFill>
              <a:effectLst>
                <a:outerShdw dist="35921" dir="2700000" algn="ctr" rotWithShape="0">
                  <a:srgbClr val="808080">
                    <a:alpha val="80000"/>
                  </a:srgbClr>
                </a:outerShdw>
              </a:effectLst>
              <a:latin typeface="Arial Black"/>
            </a:endParaRPr>
          </a:p>
        </p:txBody>
      </p:sp>
      <p:pic>
        <p:nvPicPr>
          <p:cNvPr id="6147" name="Picture 3" descr="http://www.coolreferat.com/ref-3_277462447-19550.coolpic"/>
          <p:cNvPicPr>
            <a:picLocks noChangeAspect="1" noChangeArrowheads="1"/>
          </p:cNvPicPr>
          <p:nvPr/>
        </p:nvPicPr>
        <p:blipFill>
          <a:blip r:embed="rId2" cstate="print"/>
          <a:srcRect/>
          <a:stretch>
            <a:fillRect/>
          </a:stretch>
        </p:blipFill>
        <p:spPr bwMode="auto">
          <a:xfrm>
            <a:off x="6372199" y="2492896"/>
            <a:ext cx="2678983" cy="4149080"/>
          </a:xfrm>
          <a:prstGeom prst="rect">
            <a:avLst/>
          </a:prstGeom>
          <a:noFill/>
        </p:spPr>
      </p:pic>
      <p:sp>
        <p:nvSpPr>
          <p:cNvPr id="6" name="TextBox 5"/>
          <p:cNvSpPr txBox="1"/>
          <p:nvPr/>
        </p:nvSpPr>
        <p:spPr>
          <a:xfrm>
            <a:off x="431032" y="548680"/>
            <a:ext cx="8712968" cy="369332"/>
          </a:xfrm>
          <a:prstGeom prst="rect">
            <a:avLst/>
          </a:prstGeom>
          <a:noFill/>
        </p:spPr>
        <p:txBody>
          <a:bodyPr wrap="square" rtlCol="0">
            <a:spAutoFit/>
          </a:bodyPr>
          <a:lstStyle/>
          <a:p>
            <a:r>
              <a:rPr lang="ru-RU" dirty="0" smtClean="0"/>
              <a:t>содержит в своих разделах сведения за отчетный и предыдущий периоды:</a:t>
            </a:r>
            <a:endParaRPr lang="ru-RU" dirty="0"/>
          </a:p>
        </p:txBody>
      </p:sp>
      <p:sp>
        <p:nvSpPr>
          <p:cNvPr id="7" name="TextBox 6"/>
          <p:cNvSpPr txBox="1"/>
          <p:nvPr/>
        </p:nvSpPr>
        <p:spPr>
          <a:xfrm>
            <a:off x="179512" y="908720"/>
            <a:ext cx="8784976" cy="1200329"/>
          </a:xfrm>
          <a:prstGeom prst="rect">
            <a:avLst/>
          </a:prstGeom>
          <a:noFill/>
        </p:spPr>
        <p:txBody>
          <a:bodyPr wrap="square" rtlCol="0">
            <a:spAutoFit/>
          </a:bodyPr>
          <a:lstStyle/>
          <a:p>
            <a:pPr algn="just">
              <a:buFont typeface="Wingdings" pitchFamily="2" charset="2"/>
              <a:buChar char="Ø"/>
            </a:pPr>
            <a:r>
              <a:rPr lang="ru-RU" dirty="0" smtClean="0"/>
              <a:t> о прибыли (убытках) от продажи товаров, продукции, работ, услуг (из выручки нетто вычитают с</a:t>
            </a:r>
            <a:r>
              <a:rPr lang="en-US" dirty="0" smtClean="0"/>
              <a:t>/</a:t>
            </a:r>
            <a:r>
              <a:rPr lang="ru-RU" dirty="0" smtClean="0"/>
              <a:t>с проданных товаров, продукции, работ, услуг, коммерческие расходы и управленческие расходы, если они по учетной политике выделяются из производственной себестоимости и списываются на счета реализаций);</a:t>
            </a:r>
            <a:endParaRPr lang="ru-RU" dirty="0"/>
          </a:p>
        </p:txBody>
      </p:sp>
      <p:sp>
        <p:nvSpPr>
          <p:cNvPr id="8" name="TextBox 7"/>
          <p:cNvSpPr txBox="1"/>
          <p:nvPr/>
        </p:nvSpPr>
        <p:spPr>
          <a:xfrm>
            <a:off x="179512" y="2060848"/>
            <a:ext cx="6120680" cy="2308324"/>
          </a:xfrm>
          <a:prstGeom prst="rect">
            <a:avLst/>
          </a:prstGeom>
          <a:noFill/>
        </p:spPr>
        <p:txBody>
          <a:bodyPr wrap="square" rtlCol="0">
            <a:spAutoFit/>
          </a:bodyPr>
          <a:lstStyle/>
          <a:p>
            <a:pPr algn="just">
              <a:buFont typeface="Wingdings" pitchFamily="2" charset="2"/>
              <a:buChar char="Ø"/>
            </a:pPr>
            <a:r>
              <a:rPr lang="ru-RU" dirty="0" smtClean="0"/>
              <a:t> об операционных и </a:t>
            </a:r>
            <a:r>
              <a:rPr lang="ru-RU" dirty="0" err="1" smtClean="0"/>
              <a:t>внереализационных</a:t>
            </a:r>
            <a:r>
              <a:rPr lang="ru-RU" dirty="0" smtClean="0"/>
              <a:t> доходах и расходах с выделением процентов к получению и уплате (сумм процентов по ценным бумагам и сумм, причитающихся от банков за пользование ими остатками средств на счетах </a:t>
            </a:r>
            <a:r>
              <a:rPr lang="ru-RU" dirty="0" err="1" smtClean="0"/>
              <a:t>организаци</a:t>
            </a:r>
            <a:r>
              <a:rPr lang="ru-RU" dirty="0" smtClean="0"/>
              <a:t>), доходах от участия в др. организациях, прочих операционных доходах и расходах, </a:t>
            </a:r>
            <a:r>
              <a:rPr lang="ru-RU" dirty="0" err="1" smtClean="0"/>
              <a:t>внереализационных</a:t>
            </a:r>
            <a:r>
              <a:rPr lang="ru-RU" dirty="0" smtClean="0"/>
              <a:t> доходах и расходах, прибыли (убытков) до налогообложения; </a:t>
            </a:r>
            <a:endParaRPr lang="ru-RU" dirty="0"/>
          </a:p>
        </p:txBody>
      </p:sp>
      <p:sp>
        <p:nvSpPr>
          <p:cNvPr id="9" name="TextBox 8"/>
          <p:cNvSpPr txBox="1"/>
          <p:nvPr/>
        </p:nvSpPr>
        <p:spPr>
          <a:xfrm>
            <a:off x="179512" y="4293096"/>
            <a:ext cx="5976664" cy="936104"/>
          </a:xfrm>
          <a:prstGeom prst="rect">
            <a:avLst/>
          </a:prstGeom>
          <a:noFill/>
        </p:spPr>
        <p:txBody>
          <a:bodyPr wrap="square" rtlCol="0">
            <a:spAutoFit/>
          </a:bodyPr>
          <a:lstStyle/>
          <a:p>
            <a:pPr algn="just">
              <a:buFont typeface="Wingdings" pitchFamily="2" charset="2"/>
              <a:buChar char="Ø"/>
            </a:pPr>
            <a:r>
              <a:rPr lang="ru-RU" dirty="0" smtClean="0"/>
              <a:t> об отложенных налоговых активах, отложенных налоговых обязательствах, текущем налоге на прибыль и чистой прибыли (убытке) отчетного периода.</a:t>
            </a:r>
            <a:endParaRPr lang="ru-RU" dirty="0"/>
          </a:p>
        </p:txBody>
      </p:sp>
      <p:sp>
        <p:nvSpPr>
          <p:cNvPr id="11" name="TextBox 10"/>
          <p:cNvSpPr txBox="1"/>
          <p:nvPr/>
        </p:nvSpPr>
        <p:spPr>
          <a:xfrm>
            <a:off x="107504" y="5157192"/>
            <a:ext cx="6264696" cy="1200329"/>
          </a:xfrm>
          <a:prstGeom prst="rect">
            <a:avLst/>
          </a:prstGeom>
          <a:noFill/>
        </p:spPr>
        <p:txBody>
          <a:bodyPr wrap="square" rtlCol="0">
            <a:spAutoFit/>
          </a:bodyPr>
          <a:lstStyle/>
          <a:p>
            <a:pPr algn="just"/>
            <a:r>
              <a:rPr lang="ru-RU" dirty="0" err="1" smtClean="0"/>
              <a:t>Справочно</a:t>
            </a:r>
            <a:r>
              <a:rPr lang="ru-RU" dirty="0" smtClean="0"/>
              <a:t> в отчете приводятся данные за отчетный и предшествующий периоды о постоянных налоговых обязательствах (активах), базовой и разводненной прибыли (убытка) на одну акцию.</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5"/>
                                        </p:tgtEl>
                                        <p:attrNameLst>
                                          <p:attrName>style.visibility</p:attrName>
                                        </p:attrNameLst>
                                      </p:cBhvr>
                                      <p:to>
                                        <p:strVal val="visible"/>
                                      </p:to>
                                    </p:set>
                                    <p:anim calcmode="discrete" valueType="clr">
                                      <p:cBhvr override="childStyle">
                                        <p:cTn id="7" dur="80"/>
                                        <p:tgtEl>
                                          <p:spTgt spid="614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5"/>
                                        </p:tgtEl>
                                        <p:attrNameLst>
                                          <p:attrName>fillcolor</p:attrName>
                                        </p:attrNameLst>
                                      </p:cBhvr>
                                      <p:tavLst>
                                        <p:tav tm="0">
                                          <p:val>
                                            <p:clrVal>
                                              <a:schemeClr val="accent2"/>
                                            </p:clrVal>
                                          </p:val>
                                        </p:tav>
                                        <p:tav tm="50000">
                                          <p:val>
                                            <p:clrVal>
                                              <a:schemeClr val="hlink"/>
                                            </p:clrVal>
                                          </p:val>
                                        </p:tav>
                                      </p:tavLst>
                                    </p:anim>
                                    <p:set>
                                      <p:cBhvr>
                                        <p:cTn id="9" dur="80"/>
                                        <p:tgtEl>
                                          <p:spTgt spid="6145"/>
                                        </p:tgtEl>
                                        <p:attrNameLst>
                                          <p:attrName>fill.type</p:attrName>
                                        </p:attrNameLst>
                                      </p:cBhvr>
                                      <p:to>
                                        <p:strVal val="solid"/>
                                      </p:to>
                                    </p:set>
                                  </p:childTnLst>
                                </p:cTn>
                              </p:par>
                              <p:par>
                                <p:cTn id="10" presetID="51" presetClass="entr" presetSubtype="0" fill="hold" nodeType="with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770" decel="100000"/>
                                        <p:tgtEl>
                                          <p:spTgt spid="6147"/>
                                        </p:tgtEl>
                                      </p:cBhvr>
                                    </p:animEffect>
                                    <p:animScale>
                                      <p:cBhvr>
                                        <p:cTn id="13" dur="770" decel="100000"/>
                                        <p:tgtEl>
                                          <p:spTgt spid="6147"/>
                                        </p:tgtEl>
                                      </p:cBhvr>
                                      <p:from x="10000" y="10000"/>
                                      <p:to x="200000" y="450000"/>
                                    </p:animScale>
                                    <p:animScale>
                                      <p:cBhvr>
                                        <p:cTn id="14" dur="1230" accel="100000" fill="hold">
                                          <p:stCondLst>
                                            <p:cond delay="770"/>
                                          </p:stCondLst>
                                        </p:cTn>
                                        <p:tgtEl>
                                          <p:spTgt spid="6147"/>
                                        </p:tgtEl>
                                      </p:cBhvr>
                                      <p:from x="200000" y="450000"/>
                                      <p:to x="100000" y="100000"/>
                                    </p:animScale>
                                    <p:set>
                                      <p:cBhvr>
                                        <p:cTn id="15" dur="770" fill="hold"/>
                                        <p:tgtEl>
                                          <p:spTgt spid="6147"/>
                                        </p:tgtEl>
                                        <p:attrNameLst>
                                          <p:attrName>ppt_x</p:attrName>
                                        </p:attrNameLst>
                                      </p:cBhvr>
                                      <p:to>
                                        <p:strVal val="(0.5)"/>
                                      </p:to>
                                    </p:set>
                                    <p:anim from="(0.5)" to="(#ppt_x)" calcmode="lin" valueType="num">
                                      <p:cBhvr>
                                        <p:cTn id="16" dur="1230" accel="100000" fill="hold">
                                          <p:stCondLst>
                                            <p:cond delay="770"/>
                                          </p:stCondLst>
                                        </p:cTn>
                                        <p:tgtEl>
                                          <p:spTgt spid="6147"/>
                                        </p:tgtEl>
                                        <p:attrNameLst>
                                          <p:attrName>ppt_x</p:attrName>
                                        </p:attrNameLst>
                                      </p:cBhvr>
                                    </p:anim>
                                    <p:set>
                                      <p:cBhvr>
                                        <p:cTn id="17" dur="770" fill="hold"/>
                                        <p:tgtEl>
                                          <p:spTgt spid="6147"/>
                                        </p:tgtEl>
                                        <p:attrNameLst>
                                          <p:attrName>ppt_y</p:attrName>
                                        </p:attrNameLst>
                                      </p:cBhvr>
                                      <p:to>
                                        <p:strVal val="(#ppt_y+0.4)"/>
                                      </p:to>
                                    </p:set>
                                    <p:anim from="(#ppt_y+0.4)" to="(#ppt_y)" calcmode="lin" valueType="num">
                                      <p:cBhvr>
                                        <p:cTn id="18" dur="1230" accel="100000" fill="hold">
                                          <p:stCondLst>
                                            <p:cond delay="770"/>
                                          </p:stCondLst>
                                        </p:cTn>
                                        <p:tgtEl>
                                          <p:spTgt spid="6147"/>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style.rotation</p:attrName>
                                        </p:attrNameLst>
                                      </p:cBhvr>
                                      <p:tavLst>
                                        <p:tav tm="0">
                                          <p:val>
                                            <p:fltVal val="360"/>
                                          </p:val>
                                        </p:tav>
                                        <p:tav tm="100000">
                                          <p:val>
                                            <p:fltVal val="0"/>
                                          </p:val>
                                        </p:tav>
                                      </p:tavLst>
                                    </p:anim>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0" presetClass="entr" presetSubtype="0" decel="10000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000" fill="hold"/>
                                        <p:tgtEl>
                                          <p:spTgt spid="9"/>
                                        </p:tgtEl>
                                        <p:attrNameLst>
                                          <p:attrName>ppt_w</p:attrName>
                                        </p:attrNameLst>
                                      </p:cBhvr>
                                      <p:tavLst>
                                        <p:tav tm="0">
                                          <p:val>
                                            <p:strVal val="#ppt_w+.3"/>
                                          </p:val>
                                        </p:tav>
                                        <p:tav tm="100000">
                                          <p:val>
                                            <p:strVal val="#ppt_w"/>
                                          </p:val>
                                        </p:tav>
                                      </p:tavLst>
                                    </p:anim>
                                    <p:anim calcmode="lin" valueType="num">
                                      <p:cBhvr>
                                        <p:cTn id="45" dur="1000" fill="hold"/>
                                        <p:tgtEl>
                                          <p:spTgt spid="9"/>
                                        </p:tgtEl>
                                        <p:attrNameLst>
                                          <p:attrName>ppt_h</p:attrName>
                                        </p:attrNameLst>
                                      </p:cBhvr>
                                      <p:tavLst>
                                        <p:tav tm="0">
                                          <p:val>
                                            <p:strVal val="#ppt_h"/>
                                          </p:val>
                                        </p:tav>
                                        <p:tav tm="100000">
                                          <p:val>
                                            <p:strVal val="#ppt_h"/>
                                          </p:val>
                                        </p:tav>
                                      </p:tavLst>
                                    </p:anim>
                                    <p:animEffect transition="in" filter="fade">
                                      <p:cBhvr>
                                        <p:cTn id="46" dur="1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P spid="6" grpId="0"/>
      <p:bldP spid="7" grpId="0"/>
      <p:bldP spid="8"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WordArt 1"/>
          <p:cNvSpPr>
            <a:spLocks noChangeArrowheads="1" noChangeShapeType="1" noTextEdit="1"/>
          </p:cNvSpPr>
          <p:nvPr/>
        </p:nvSpPr>
        <p:spPr bwMode="auto">
          <a:xfrm>
            <a:off x="1331640" y="188640"/>
            <a:ext cx="5938838" cy="392113"/>
          </a:xfrm>
          <a:prstGeom prst="rect">
            <a:avLst/>
          </a:prstGeom>
        </p:spPr>
        <p:txBody>
          <a:bodyPr wrap="none" fromWordArt="1">
            <a:prstTxWarp prst="textPlain">
              <a:avLst>
                <a:gd name="adj" fmla="val 50000"/>
              </a:avLst>
            </a:prstTxWarp>
          </a:bodyPr>
          <a:lstStyle/>
          <a:p>
            <a:pPr algn="ctr" rtl="0"/>
            <a:r>
              <a:rPr lang="ru-RU" sz="3600" i="1" kern="10" spc="0" dirty="0" smtClean="0">
                <a:ln w="9525">
                  <a:solidFill>
                    <a:srgbClr val="000000"/>
                  </a:solidFill>
                  <a:round/>
                  <a:headEnd/>
                  <a:tailEnd/>
                </a:ln>
                <a:gradFill rotWithShape="1">
                  <a:gsLst>
                    <a:gs pos="0">
                      <a:srgbClr val="EB8DB8">
                        <a:gamma/>
                        <a:shade val="46275"/>
                        <a:invGamma/>
                      </a:srgbClr>
                    </a:gs>
                    <a:gs pos="50000">
                      <a:srgbClr val="EB8DB8"/>
                    </a:gs>
                    <a:gs pos="100000">
                      <a:srgbClr val="EB8DB8">
                        <a:gamma/>
                        <a:shade val="46275"/>
                        <a:invGamma/>
                      </a:srgbClr>
                    </a:gs>
                  </a:gsLst>
                  <a:lin ang="18900000" scaled="1"/>
                </a:gradFill>
                <a:effectLst>
                  <a:outerShdw dist="35921" dir="2700000" algn="ctr" rotWithShape="0">
                    <a:srgbClr val="808080">
                      <a:alpha val="80000"/>
                    </a:srgbClr>
                  </a:outerShdw>
                </a:effectLst>
                <a:latin typeface="Arial Black"/>
              </a:rPr>
              <a:t>Отчет об изменениях капитала (ф. № 3)</a:t>
            </a:r>
            <a:endParaRPr lang="ru-RU" sz="3600" i="1" kern="10" spc="0" dirty="0">
              <a:ln w="9525">
                <a:solidFill>
                  <a:srgbClr val="000000"/>
                </a:solidFill>
                <a:round/>
                <a:headEnd/>
                <a:tailEnd/>
              </a:ln>
              <a:gradFill rotWithShape="1">
                <a:gsLst>
                  <a:gs pos="0">
                    <a:srgbClr val="EB8DB8">
                      <a:gamma/>
                      <a:shade val="46275"/>
                      <a:invGamma/>
                    </a:srgbClr>
                  </a:gs>
                  <a:gs pos="50000">
                    <a:srgbClr val="EB8DB8"/>
                  </a:gs>
                  <a:gs pos="100000">
                    <a:srgbClr val="EB8DB8">
                      <a:gamma/>
                      <a:shade val="46275"/>
                      <a:invGamma/>
                    </a:srgbClr>
                  </a:gs>
                </a:gsLst>
                <a:lin ang="18900000" scaled="1"/>
              </a:gradFill>
              <a:effectLst>
                <a:outerShdw dist="35921" dir="2700000" algn="ctr" rotWithShape="0">
                  <a:srgbClr val="808080">
                    <a:alpha val="80000"/>
                  </a:srgbClr>
                </a:outerShdw>
              </a:effectLst>
              <a:latin typeface="Arial Black"/>
            </a:endParaRPr>
          </a:p>
        </p:txBody>
      </p:sp>
      <p:sp>
        <p:nvSpPr>
          <p:cNvPr id="3" name="TextBox 2"/>
          <p:cNvSpPr txBox="1"/>
          <p:nvPr/>
        </p:nvSpPr>
        <p:spPr>
          <a:xfrm>
            <a:off x="179512" y="908720"/>
            <a:ext cx="8856984" cy="1754326"/>
          </a:xfrm>
          <a:prstGeom prst="rect">
            <a:avLst/>
          </a:prstGeom>
          <a:noFill/>
        </p:spPr>
        <p:txBody>
          <a:bodyPr wrap="square" rtlCol="0">
            <a:spAutoFit/>
          </a:bodyPr>
          <a:lstStyle/>
          <a:p>
            <a:r>
              <a:rPr lang="ru-RU" dirty="0" smtClean="0"/>
              <a:t>состоит из двух разделов и справки</a:t>
            </a:r>
          </a:p>
          <a:p>
            <a:pPr algn="just"/>
            <a:r>
              <a:rPr lang="ru-RU" dirty="0" smtClean="0"/>
              <a:t>В разделе </a:t>
            </a:r>
            <a:r>
              <a:rPr lang="en-US" b="1" i="1" dirty="0" smtClean="0">
                <a:solidFill>
                  <a:srgbClr val="CC3300"/>
                </a:solidFill>
              </a:rPr>
              <a:t>I </a:t>
            </a:r>
            <a:r>
              <a:rPr lang="ru-RU" b="1" i="1" dirty="0" smtClean="0">
                <a:solidFill>
                  <a:srgbClr val="CC3300"/>
                </a:solidFill>
              </a:rPr>
              <a:t>«Изменение капитала» </a:t>
            </a:r>
            <a:r>
              <a:rPr lang="ru-RU" dirty="0" smtClean="0"/>
              <a:t>по итогу капитала и его составным частям – уставному, добавочному и резервному капиталу, а также перераспределенной прибыли (непокрытому убытку) – отражаются сведения об их остатках на 31 декабря года, предшествующего предыдущему, 1 января предыдущего года, 31 декабря предыдущего года, 1 января отчетного года и 31 декабря отчетного года.</a:t>
            </a:r>
          </a:p>
        </p:txBody>
      </p:sp>
      <p:sp>
        <p:nvSpPr>
          <p:cNvPr id="4" name="TextBox 3"/>
          <p:cNvSpPr txBox="1"/>
          <p:nvPr/>
        </p:nvSpPr>
        <p:spPr>
          <a:xfrm>
            <a:off x="179512" y="2780928"/>
            <a:ext cx="8784976" cy="1477328"/>
          </a:xfrm>
          <a:prstGeom prst="rect">
            <a:avLst/>
          </a:prstGeom>
          <a:noFill/>
        </p:spPr>
        <p:txBody>
          <a:bodyPr wrap="square" rtlCol="0">
            <a:spAutoFit/>
          </a:bodyPr>
          <a:lstStyle/>
          <a:p>
            <a:pPr algn="just"/>
            <a:r>
              <a:rPr lang="ru-RU" dirty="0" smtClean="0"/>
              <a:t>В разделе </a:t>
            </a:r>
            <a:r>
              <a:rPr lang="en-US" b="1" i="1" dirty="0" smtClean="0">
                <a:solidFill>
                  <a:srgbClr val="CC3300"/>
                </a:solidFill>
              </a:rPr>
              <a:t>II</a:t>
            </a:r>
            <a:r>
              <a:rPr lang="ru-RU" b="1" i="1" dirty="0" smtClean="0">
                <a:solidFill>
                  <a:srgbClr val="CC3300"/>
                </a:solidFill>
              </a:rPr>
              <a:t> «Резервы» </a:t>
            </a:r>
            <a:r>
              <a:rPr lang="ru-RU" dirty="0" smtClean="0"/>
              <a:t>указываются остаток на начало года, поступление, выбытие и остаток на конец года по видам резервом, образованных в соответствии с законодательством, образованных в соответствии с учредительными документами, оценочных резервов и резервов предстоящих расходов за отчетный и предыдущий годы.</a:t>
            </a:r>
            <a:endParaRPr lang="ru-RU" dirty="0"/>
          </a:p>
        </p:txBody>
      </p:sp>
      <p:sp>
        <p:nvSpPr>
          <p:cNvPr id="5" name="TextBox 4"/>
          <p:cNvSpPr txBox="1"/>
          <p:nvPr/>
        </p:nvSpPr>
        <p:spPr>
          <a:xfrm>
            <a:off x="179512" y="4293096"/>
            <a:ext cx="8640960" cy="923330"/>
          </a:xfrm>
          <a:prstGeom prst="rect">
            <a:avLst/>
          </a:prstGeom>
          <a:noFill/>
        </p:spPr>
        <p:txBody>
          <a:bodyPr wrap="square" rtlCol="0">
            <a:spAutoFit/>
          </a:bodyPr>
          <a:lstStyle/>
          <a:p>
            <a:pPr algn="just"/>
            <a:r>
              <a:rPr lang="ru-RU" dirty="0" smtClean="0"/>
              <a:t>В </a:t>
            </a:r>
            <a:r>
              <a:rPr lang="ru-RU" b="1" i="1" dirty="0" smtClean="0">
                <a:solidFill>
                  <a:srgbClr val="CC3300"/>
                </a:solidFill>
              </a:rPr>
              <a:t>Справке ф. № 3 </a:t>
            </a:r>
            <a:r>
              <a:rPr lang="ru-RU" dirty="0" smtClean="0"/>
              <a:t>содержатся данные о чистых активах на начало и конец отчетного года и о полученных средствах из бюджета и внебюджетных фондов на расходы по обычным видам деятельности и капитальные вложения во </a:t>
            </a:r>
            <a:r>
              <a:rPr lang="ru-RU" dirty="0" err="1" smtClean="0"/>
              <a:t>внеоборотные</a:t>
            </a:r>
            <a:r>
              <a:rPr lang="ru-RU" dirty="0" smtClean="0"/>
              <a:t> активы.</a:t>
            </a:r>
            <a:r>
              <a:rPr lang="en-US" dirty="0" smtClean="0"/>
              <a:t>  </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fade">
                                      <p:cBhvr>
                                        <p:cTn id="7" dur="1000"/>
                                        <p:tgtEl>
                                          <p:spTgt spid="5121"/>
                                        </p:tgtEl>
                                      </p:cBhvr>
                                    </p:animEffect>
                                    <p:anim calcmode="lin" valueType="num">
                                      <p:cBhvr>
                                        <p:cTn id="8" dur="1000" fill="hold"/>
                                        <p:tgtEl>
                                          <p:spTgt spid="5121"/>
                                        </p:tgtEl>
                                        <p:attrNameLst>
                                          <p:attrName>ppt_x</p:attrName>
                                        </p:attrNameLst>
                                      </p:cBhvr>
                                      <p:tavLst>
                                        <p:tav tm="0">
                                          <p:val>
                                            <p:strVal val="#ppt_x"/>
                                          </p:val>
                                        </p:tav>
                                        <p:tav tm="100000">
                                          <p:val>
                                            <p:strVal val="#ppt_x"/>
                                          </p:val>
                                        </p:tav>
                                      </p:tavLst>
                                    </p:anim>
                                    <p:anim calcmode="lin" valueType="num">
                                      <p:cBhvr>
                                        <p:cTn id="9" dur="1000" fill="hold"/>
                                        <p:tgtEl>
                                          <p:spTgt spid="51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strVal val="#ppt_w*0.70"/>
                                          </p:val>
                                        </p:tav>
                                        <p:tav tm="100000">
                                          <p:val>
                                            <p:strVal val="#ppt_w"/>
                                          </p:val>
                                        </p:tav>
                                      </p:tavLst>
                                    </p:anim>
                                    <p:anim calcmode="lin" valueType="num">
                                      <p:cBhvr>
                                        <p:cTn id="21" dur="1000" fill="hold"/>
                                        <p:tgtEl>
                                          <p:spTgt spid="4"/>
                                        </p:tgtEl>
                                        <p:attrNameLst>
                                          <p:attrName>ppt_h</p:attrName>
                                        </p:attrNameLst>
                                      </p:cBhvr>
                                      <p:tavLst>
                                        <p:tav tm="0">
                                          <p:val>
                                            <p:strVal val="#ppt_h"/>
                                          </p:val>
                                        </p:tav>
                                        <p:tav tm="100000">
                                          <p:val>
                                            <p:strVal val="#ppt_h"/>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WordArt 1"/>
          <p:cNvSpPr>
            <a:spLocks noChangeArrowheads="1" noChangeShapeType="1" noTextEdit="1"/>
          </p:cNvSpPr>
          <p:nvPr/>
        </p:nvSpPr>
        <p:spPr bwMode="auto">
          <a:xfrm>
            <a:off x="1619672" y="188640"/>
            <a:ext cx="6018213" cy="865187"/>
          </a:xfrm>
          <a:prstGeom prst="rect">
            <a:avLst/>
          </a:prstGeom>
        </p:spPr>
        <p:txBody>
          <a:bodyPr wrap="none" fromWordArt="1">
            <a:prstTxWarp prst="textPlain">
              <a:avLst>
                <a:gd name="adj" fmla="val 50000"/>
              </a:avLst>
            </a:prstTxWarp>
          </a:bodyPr>
          <a:lstStyle/>
          <a:p>
            <a:pPr algn="ctr" rtl="0"/>
            <a:r>
              <a:rPr lang="ru-RU" sz="3600" i="1" kern="10" spc="0" dirty="0" smtClean="0">
                <a:ln w="9525" algn="ctr">
                  <a:solidFill>
                    <a:srgbClr val="000000"/>
                  </a:solidFill>
                  <a:round/>
                  <a:headEnd/>
                  <a:tailEnd/>
                </a:ln>
                <a:gradFill rotWithShape="1">
                  <a:gsLst>
                    <a:gs pos="0">
                      <a:srgbClr val="0033CC">
                        <a:gamma/>
                        <a:shade val="46275"/>
                        <a:invGamma/>
                      </a:srgbClr>
                    </a:gs>
                    <a:gs pos="50000">
                      <a:srgbClr val="0033CC"/>
                    </a:gs>
                    <a:gs pos="100000">
                      <a:srgbClr val="0033CC">
                        <a:gamma/>
                        <a:shade val="46275"/>
                        <a:invGamma/>
                      </a:srgbClr>
                    </a:gs>
                  </a:gsLst>
                  <a:lin ang="18900000" scaled="1"/>
                </a:gradFill>
                <a:effectLst>
                  <a:outerShdw dist="35921" dir="2700000" algn="ctr" rotWithShape="0">
                    <a:srgbClr val="808080">
                      <a:alpha val="80000"/>
                    </a:srgbClr>
                  </a:outerShdw>
                </a:effectLst>
                <a:latin typeface="Arial Black"/>
              </a:rPr>
              <a:t>Отчет о движении денежных средств </a:t>
            </a:r>
          </a:p>
          <a:p>
            <a:pPr algn="ctr" rtl="0"/>
            <a:r>
              <a:rPr lang="ru-RU" sz="3600" i="1" kern="10" spc="0" dirty="0" smtClean="0">
                <a:ln w="9525" algn="ctr">
                  <a:solidFill>
                    <a:srgbClr val="000000"/>
                  </a:solidFill>
                  <a:round/>
                  <a:headEnd/>
                  <a:tailEnd/>
                </a:ln>
                <a:gradFill rotWithShape="1">
                  <a:gsLst>
                    <a:gs pos="0">
                      <a:srgbClr val="0033CC">
                        <a:gamma/>
                        <a:shade val="46275"/>
                        <a:invGamma/>
                      </a:srgbClr>
                    </a:gs>
                    <a:gs pos="50000">
                      <a:srgbClr val="0033CC"/>
                    </a:gs>
                    <a:gs pos="100000">
                      <a:srgbClr val="0033CC">
                        <a:gamma/>
                        <a:shade val="46275"/>
                        <a:invGamma/>
                      </a:srgbClr>
                    </a:gs>
                  </a:gsLst>
                  <a:lin ang="18900000" scaled="1"/>
                </a:gradFill>
                <a:effectLst>
                  <a:outerShdw dist="35921" dir="2700000" algn="ctr" rotWithShape="0">
                    <a:srgbClr val="808080">
                      <a:alpha val="80000"/>
                    </a:srgbClr>
                  </a:outerShdw>
                </a:effectLst>
                <a:latin typeface="Arial Black"/>
              </a:rPr>
              <a:t>(ф. № 4)</a:t>
            </a:r>
            <a:endParaRPr lang="ru-RU" sz="3600" i="1" kern="10" spc="0" dirty="0">
              <a:ln w="9525" algn="ctr">
                <a:solidFill>
                  <a:srgbClr val="000000"/>
                </a:solidFill>
                <a:round/>
                <a:headEnd/>
                <a:tailEnd/>
              </a:ln>
              <a:gradFill rotWithShape="1">
                <a:gsLst>
                  <a:gs pos="0">
                    <a:srgbClr val="0033CC">
                      <a:gamma/>
                      <a:shade val="46275"/>
                      <a:invGamma/>
                    </a:srgbClr>
                  </a:gs>
                  <a:gs pos="50000">
                    <a:srgbClr val="0033CC"/>
                  </a:gs>
                  <a:gs pos="100000">
                    <a:srgbClr val="0033CC">
                      <a:gamma/>
                      <a:shade val="46275"/>
                      <a:invGamma/>
                    </a:srgbClr>
                  </a:gs>
                </a:gsLst>
                <a:lin ang="18900000" scaled="1"/>
              </a:gradFill>
              <a:effectLst>
                <a:outerShdw dist="35921" dir="2700000" algn="ctr" rotWithShape="0">
                  <a:srgbClr val="808080">
                    <a:alpha val="80000"/>
                  </a:srgbClr>
                </a:outerShdw>
              </a:effectLst>
              <a:latin typeface="Arial Black"/>
            </a:endParaRPr>
          </a:p>
        </p:txBody>
      </p:sp>
      <p:sp>
        <p:nvSpPr>
          <p:cNvPr id="3" name="TextBox 2"/>
          <p:cNvSpPr txBox="1"/>
          <p:nvPr/>
        </p:nvSpPr>
        <p:spPr>
          <a:xfrm>
            <a:off x="251520" y="1340768"/>
            <a:ext cx="8352928" cy="1477328"/>
          </a:xfrm>
          <a:prstGeom prst="rect">
            <a:avLst/>
          </a:prstGeom>
          <a:noFill/>
        </p:spPr>
        <p:txBody>
          <a:bodyPr wrap="square" rtlCol="0">
            <a:spAutoFit/>
          </a:bodyPr>
          <a:lstStyle/>
          <a:p>
            <a:pPr algn="just"/>
            <a:r>
              <a:rPr lang="ru-RU" dirty="0" smtClean="0"/>
              <a:t>содержит сведения об остатке денежных средств на начало отчетного года и конец отчетного периода, о движении денежных средств (по направлениям) по текущей, инвестиционной и финансовой деятельности за отчетный период и за аналогичный период предыдущего года и влиянии изменений курса иностранной валюты по отношению к рублю.</a:t>
            </a:r>
            <a:endParaRPr lang="ru-RU" dirty="0"/>
          </a:p>
        </p:txBody>
      </p:sp>
      <p:pic>
        <p:nvPicPr>
          <p:cNvPr id="4099" name="Picture 3" descr="http://1.bp.blogspot.com/_xhvOoegZXTg/S-2znU4IAqI/AAAAAAAAC5M/G0XCwAmuBxo/s1600/517.jpg"/>
          <p:cNvPicPr>
            <a:picLocks noChangeAspect="1" noChangeArrowheads="1"/>
          </p:cNvPicPr>
          <p:nvPr/>
        </p:nvPicPr>
        <p:blipFill>
          <a:blip r:embed="rId2" cstate="print"/>
          <a:srcRect/>
          <a:stretch>
            <a:fillRect/>
          </a:stretch>
        </p:blipFill>
        <p:spPr bwMode="auto">
          <a:xfrm>
            <a:off x="683568" y="3356992"/>
            <a:ext cx="4473285" cy="2977530"/>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anim calcmode="lin" valueType="num">
                                      <p:cBhvr>
                                        <p:cTn id="7" dur="1000" fill="hold"/>
                                        <p:tgtEl>
                                          <p:spTgt spid="4097"/>
                                        </p:tgtEl>
                                        <p:attrNameLst>
                                          <p:attrName>ppt_x</p:attrName>
                                        </p:attrNameLst>
                                      </p:cBhvr>
                                      <p:tavLst>
                                        <p:tav tm="0">
                                          <p:val>
                                            <p:strVal val="#ppt_x-.2"/>
                                          </p:val>
                                        </p:tav>
                                        <p:tav tm="100000">
                                          <p:val>
                                            <p:strVal val="#ppt_x"/>
                                          </p:val>
                                        </p:tav>
                                      </p:tavLst>
                                    </p:anim>
                                    <p:anim calcmode="lin" valueType="num">
                                      <p:cBhvr>
                                        <p:cTn id="8" dur="1000" fill="hold"/>
                                        <p:tgtEl>
                                          <p:spTgt spid="4097"/>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7"/>
                                        </p:tgtEl>
                                      </p:cBhvr>
                                    </p:animEffect>
                                  </p:childTnLst>
                                </p:cTn>
                              </p:par>
                              <p:par>
                                <p:cTn id="10" presetID="18" presetClass="entr" presetSubtype="12"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strips(downLeft)">
                                      <p:cBhvr>
                                        <p:cTn id="12" dur="5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WordArt 1"/>
          <p:cNvSpPr>
            <a:spLocks noChangeArrowheads="1" noChangeShapeType="1" noTextEdit="1"/>
          </p:cNvSpPr>
          <p:nvPr/>
        </p:nvSpPr>
        <p:spPr bwMode="auto">
          <a:xfrm>
            <a:off x="1619672" y="476672"/>
            <a:ext cx="6019800" cy="863600"/>
          </a:xfrm>
          <a:prstGeom prst="rect">
            <a:avLst/>
          </a:prstGeom>
        </p:spPr>
        <p:txBody>
          <a:bodyPr wrap="none" fromWordArt="1">
            <a:prstTxWarp prst="textPlain">
              <a:avLst>
                <a:gd name="adj" fmla="val 50000"/>
              </a:avLst>
            </a:prstTxWarp>
          </a:bodyPr>
          <a:lstStyle/>
          <a:p>
            <a:pPr algn="ctr" rtl="0"/>
            <a:r>
              <a:rPr lang="ru-RU" sz="3600" i="1" kern="10" spc="0" dirty="0" smtClean="0">
                <a:ln w="9525" algn="ctr">
                  <a:solidFill>
                    <a:srgbClr val="000000"/>
                  </a:solidFill>
                  <a:round/>
                  <a:headEnd/>
                  <a:tailEnd/>
                </a:ln>
                <a:gradFill rotWithShape="1">
                  <a:gsLst>
                    <a:gs pos="0">
                      <a:srgbClr val="FEFE44">
                        <a:gamma/>
                        <a:shade val="56078"/>
                        <a:invGamma/>
                      </a:srgbClr>
                    </a:gs>
                    <a:gs pos="50000">
                      <a:srgbClr val="FEFE44"/>
                    </a:gs>
                    <a:gs pos="100000">
                      <a:srgbClr val="FEFE44">
                        <a:gamma/>
                        <a:shade val="56078"/>
                        <a:invGamma/>
                      </a:srgbClr>
                    </a:gs>
                  </a:gsLst>
                  <a:lin ang="18900000" scaled="1"/>
                </a:gradFill>
                <a:effectLst>
                  <a:outerShdw dist="35921" dir="2700000" algn="ctr" rotWithShape="0">
                    <a:srgbClr val="808080">
                      <a:alpha val="80000"/>
                    </a:srgbClr>
                  </a:outerShdw>
                </a:effectLst>
                <a:latin typeface="Arial Black"/>
              </a:rPr>
              <a:t>Приложение к бухгалтерскому балансу</a:t>
            </a:r>
          </a:p>
          <a:p>
            <a:pPr algn="ctr" rtl="0"/>
            <a:r>
              <a:rPr lang="ru-RU" sz="3600" i="1" kern="10" spc="0" dirty="0" smtClean="0">
                <a:ln w="9525" algn="ctr">
                  <a:solidFill>
                    <a:srgbClr val="000000"/>
                  </a:solidFill>
                  <a:round/>
                  <a:headEnd/>
                  <a:tailEnd/>
                </a:ln>
                <a:gradFill rotWithShape="1">
                  <a:gsLst>
                    <a:gs pos="0">
                      <a:srgbClr val="FEFE44">
                        <a:gamma/>
                        <a:shade val="56078"/>
                        <a:invGamma/>
                      </a:srgbClr>
                    </a:gs>
                    <a:gs pos="50000">
                      <a:srgbClr val="FEFE44"/>
                    </a:gs>
                    <a:gs pos="100000">
                      <a:srgbClr val="FEFE44">
                        <a:gamma/>
                        <a:shade val="56078"/>
                        <a:invGamma/>
                      </a:srgbClr>
                    </a:gs>
                  </a:gsLst>
                  <a:lin ang="18900000" scaled="1"/>
                </a:gradFill>
                <a:effectLst>
                  <a:outerShdw dist="35921" dir="2700000" algn="ctr" rotWithShape="0">
                    <a:srgbClr val="808080">
                      <a:alpha val="80000"/>
                    </a:srgbClr>
                  </a:outerShdw>
                </a:effectLst>
                <a:latin typeface="Arial Black"/>
              </a:rPr>
              <a:t>(ф. № 5)</a:t>
            </a:r>
            <a:endParaRPr lang="ru-RU" sz="3600" i="1" kern="10" spc="0" dirty="0">
              <a:ln w="9525" algn="ctr">
                <a:solidFill>
                  <a:srgbClr val="000000"/>
                </a:solidFill>
                <a:round/>
                <a:headEnd/>
                <a:tailEnd/>
              </a:ln>
              <a:gradFill rotWithShape="1">
                <a:gsLst>
                  <a:gs pos="0">
                    <a:srgbClr val="FEFE44">
                      <a:gamma/>
                      <a:shade val="56078"/>
                      <a:invGamma/>
                    </a:srgbClr>
                  </a:gs>
                  <a:gs pos="50000">
                    <a:srgbClr val="FEFE44"/>
                  </a:gs>
                  <a:gs pos="100000">
                    <a:srgbClr val="FEFE44">
                      <a:gamma/>
                      <a:shade val="56078"/>
                      <a:invGamma/>
                    </a:srgbClr>
                  </a:gs>
                </a:gsLst>
                <a:lin ang="18900000" scaled="1"/>
              </a:gradFill>
              <a:effectLst>
                <a:outerShdw dist="35921" dir="2700000" algn="ctr" rotWithShape="0">
                  <a:srgbClr val="808080">
                    <a:alpha val="80000"/>
                  </a:srgbClr>
                </a:outerShdw>
              </a:effectLst>
              <a:latin typeface="Arial Black"/>
            </a:endParaRPr>
          </a:p>
        </p:txBody>
      </p:sp>
      <p:sp>
        <p:nvSpPr>
          <p:cNvPr id="3" name="TextBox 2"/>
          <p:cNvSpPr txBox="1"/>
          <p:nvPr/>
        </p:nvSpPr>
        <p:spPr>
          <a:xfrm>
            <a:off x="755576" y="1700808"/>
            <a:ext cx="7632848" cy="3416320"/>
          </a:xfrm>
          <a:prstGeom prst="rect">
            <a:avLst/>
          </a:prstGeom>
          <a:noFill/>
        </p:spPr>
        <p:txBody>
          <a:bodyPr wrap="square" rtlCol="0">
            <a:spAutoFit/>
          </a:bodyPr>
          <a:lstStyle/>
          <a:p>
            <a:r>
              <a:rPr lang="ru-RU" dirty="0" smtClean="0"/>
              <a:t>состоит из десяти разделов:</a:t>
            </a:r>
          </a:p>
          <a:p>
            <a:pPr marL="342900" indent="-342900">
              <a:buAutoNum type="arabicPeriod"/>
            </a:pPr>
            <a:r>
              <a:rPr lang="ru-RU" dirty="0" smtClean="0"/>
              <a:t>«Нематериальные активы»</a:t>
            </a:r>
          </a:p>
          <a:p>
            <a:pPr marL="342900" indent="-342900">
              <a:buAutoNum type="arabicPeriod"/>
            </a:pPr>
            <a:r>
              <a:rPr lang="ru-RU" dirty="0" smtClean="0"/>
              <a:t>«Основные средства»</a:t>
            </a:r>
          </a:p>
          <a:p>
            <a:pPr marL="342900" indent="-342900">
              <a:buAutoNum type="arabicPeriod"/>
            </a:pPr>
            <a:r>
              <a:rPr lang="ru-RU" dirty="0" smtClean="0"/>
              <a:t>«Доходные вложения в материальные ценности»</a:t>
            </a:r>
          </a:p>
          <a:p>
            <a:pPr marL="342900" indent="-342900">
              <a:buAutoNum type="arabicPeriod"/>
            </a:pPr>
            <a:r>
              <a:rPr lang="ru-RU" dirty="0" smtClean="0"/>
              <a:t>«Расходы на научно-исследовательские, опытно-конструкторские и технологические работы»</a:t>
            </a:r>
          </a:p>
          <a:p>
            <a:pPr marL="342900" indent="-342900">
              <a:buAutoNum type="arabicPeriod"/>
            </a:pPr>
            <a:r>
              <a:rPr lang="ru-RU" dirty="0" smtClean="0"/>
              <a:t>«Расходы на освоение природных ресурсов»</a:t>
            </a:r>
          </a:p>
          <a:p>
            <a:pPr marL="342900" indent="-342900">
              <a:buAutoNum type="arabicPeriod"/>
            </a:pPr>
            <a:r>
              <a:rPr lang="ru-RU" dirty="0" smtClean="0"/>
              <a:t>«Финансовые вложения»</a:t>
            </a:r>
          </a:p>
          <a:p>
            <a:pPr marL="342900" indent="-342900">
              <a:buAutoNum type="arabicPeriod"/>
            </a:pPr>
            <a:r>
              <a:rPr lang="ru-RU" dirty="0" smtClean="0"/>
              <a:t>«Дебиторская и кредиторская задолженность»</a:t>
            </a:r>
          </a:p>
          <a:p>
            <a:pPr marL="342900" indent="-342900">
              <a:buAutoNum type="arabicPeriod"/>
            </a:pPr>
            <a:r>
              <a:rPr lang="ru-RU" dirty="0" smtClean="0"/>
              <a:t>«Расходы по обычным видам деятельности (по элементам затрат)»</a:t>
            </a:r>
          </a:p>
          <a:p>
            <a:pPr marL="342900" indent="-342900">
              <a:buAutoNum type="arabicPeriod"/>
            </a:pPr>
            <a:r>
              <a:rPr lang="ru-RU" dirty="0" smtClean="0"/>
              <a:t>«Обеспечения»</a:t>
            </a:r>
          </a:p>
          <a:p>
            <a:pPr marL="342900" indent="-342900">
              <a:buAutoNum type="arabicPeriod"/>
            </a:pPr>
            <a:r>
              <a:rPr lang="ru-RU" dirty="0" smtClean="0"/>
              <a:t>«Государственная помощь» </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dissolve">
                                      <p:cBhvr>
                                        <p:cTn id="7" dur="500"/>
                                        <p:tgtEl>
                                          <p:spTgt spid="307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WordArt 1"/>
          <p:cNvSpPr>
            <a:spLocks noChangeArrowheads="1" noChangeShapeType="1" noTextEdit="1"/>
          </p:cNvSpPr>
          <p:nvPr/>
        </p:nvSpPr>
        <p:spPr bwMode="auto">
          <a:xfrm>
            <a:off x="755576" y="332656"/>
            <a:ext cx="7632848" cy="720080"/>
          </a:xfrm>
          <a:prstGeom prst="rect">
            <a:avLst/>
          </a:prstGeom>
        </p:spPr>
        <p:txBody>
          <a:bodyPr wrap="none" fromWordArt="1">
            <a:prstTxWarp prst="textPlain">
              <a:avLst>
                <a:gd name="adj" fmla="val 50000"/>
              </a:avLst>
            </a:prstTxWarp>
          </a:bodyPr>
          <a:lstStyle/>
          <a:p>
            <a:pPr algn="ctr" rtl="0"/>
            <a:r>
              <a:rPr lang="ru-RU" sz="3600" i="1" kern="10" spc="0" dirty="0" smtClean="0">
                <a:ln w="9525" algn="ctr">
                  <a:solidFill>
                    <a:srgbClr val="000000"/>
                  </a:solidFill>
                  <a:round/>
                  <a:headEnd/>
                  <a:tailEnd/>
                </a:ln>
                <a:solidFill>
                  <a:srgbClr val="C00000"/>
                </a:solidFill>
                <a:effectLst>
                  <a:outerShdw dist="35921" dir="2700000" algn="ctr" rotWithShape="0">
                    <a:srgbClr val="808080">
                      <a:alpha val="80000"/>
                    </a:srgbClr>
                  </a:outerShdw>
                </a:effectLst>
                <a:latin typeface="Arial Black"/>
              </a:rPr>
              <a:t>Отчет о целевом использовании полученных средств</a:t>
            </a:r>
          </a:p>
          <a:p>
            <a:pPr algn="ctr" rtl="0"/>
            <a:r>
              <a:rPr lang="ru-RU" sz="3600" i="1" kern="10" spc="0" dirty="0" smtClean="0">
                <a:ln w="9525" algn="ctr">
                  <a:solidFill>
                    <a:srgbClr val="000000"/>
                  </a:solidFill>
                  <a:round/>
                  <a:headEnd/>
                  <a:tailEnd/>
                </a:ln>
                <a:solidFill>
                  <a:srgbClr val="C00000"/>
                </a:solidFill>
                <a:effectLst>
                  <a:outerShdw dist="35921" dir="2700000" algn="ctr" rotWithShape="0">
                    <a:srgbClr val="808080">
                      <a:alpha val="80000"/>
                    </a:srgbClr>
                  </a:outerShdw>
                </a:effectLst>
                <a:latin typeface="Arial Black"/>
              </a:rPr>
              <a:t>(ф. № 6)</a:t>
            </a:r>
            <a:endParaRPr lang="ru-RU" sz="3600" i="1" kern="10" spc="0" dirty="0">
              <a:ln w="9525" algn="ctr">
                <a:solidFill>
                  <a:srgbClr val="000000"/>
                </a:solidFill>
                <a:round/>
                <a:headEnd/>
                <a:tailEnd/>
              </a:ln>
              <a:solidFill>
                <a:srgbClr val="C00000"/>
              </a:solidFill>
              <a:effectLst>
                <a:outerShdw dist="35921" dir="2700000" algn="ctr" rotWithShape="0">
                  <a:srgbClr val="808080">
                    <a:alpha val="80000"/>
                  </a:srgbClr>
                </a:outerShdw>
              </a:effectLst>
              <a:latin typeface="Arial Black"/>
            </a:endParaRPr>
          </a:p>
        </p:txBody>
      </p:sp>
      <p:sp>
        <p:nvSpPr>
          <p:cNvPr id="3" name="TextBox 2"/>
          <p:cNvSpPr txBox="1"/>
          <p:nvPr/>
        </p:nvSpPr>
        <p:spPr>
          <a:xfrm>
            <a:off x="539552" y="1700808"/>
            <a:ext cx="7920880" cy="2862322"/>
          </a:xfrm>
          <a:prstGeom prst="rect">
            <a:avLst/>
          </a:prstGeom>
          <a:noFill/>
        </p:spPr>
        <p:txBody>
          <a:bodyPr wrap="square" rtlCol="0">
            <a:spAutoFit/>
          </a:bodyPr>
          <a:lstStyle/>
          <a:p>
            <a:pPr algn="just"/>
            <a:r>
              <a:rPr lang="ru-RU" dirty="0" smtClean="0"/>
              <a:t>содержит данные за отчетный и предыдущий годы об остатке средств на начало года, поступлении средств по их видам (вступительные, членские, добровольные взносы, доходы от предпринимательской деятельности, прочие), использовании средств по их видам (расходы на целевые мероприятия – социальная и благотворительная помощь, проведение конференций, семинаров и т. п.; иные мероприятия; расходы на содержание аппарата управления – на оплату труда, на командировки и деловые поездки и т. п.; на приобретение основных средств, инвентаря и иного имущества; расходы, связанные с предпринимательской деятельностью, прочие расходы) и об остатке средств на конец года.</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blinds(horizontal)">
                                      <p:cBhvr>
                                        <p:cTn id="7" dur="500"/>
                                        <p:tgtEl>
                                          <p:spTgt spid="204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WordArt 2"/>
          <p:cNvSpPr>
            <a:spLocks noChangeArrowheads="1" noChangeShapeType="1" noTextEdit="1"/>
          </p:cNvSpPr>
          <p:nvPr/>
        </p:nvSpPr>
        <p:spPr bwMode="auto">
          <a:xfrm>
            <a:off x="1259632" y="260648"/>
            <a:ext cx="6624736" cy="504056"/>
          </a:xfrm>
          <a:prstGeom prst="rect">
            <a:avLst/>
          </a:prstGeom>
        </p:spPr>
        <p:txBody>
          <a:bodyPr wrap="none" fromWordArt="1">
            <a:prstTxWarp prst="textPlain">
              <a:avLst>
                <a:gd name="adj" fmla="val 50000"/>
              </a:avLst>
            </a:prstTxWarp>
          </a:bodyPr>
          <a:lstStyle/>
          <a:p>
            <a:pPr algn="ctr" rtl="0"/>
            <a:r>
              <a:rPr lang="ru-RU" sz="3600" i="1" kern="10" spc="0" dirty="0" smtClean="0">
                <a:ln w="9525">
                  <a:solidFill>
                    <a:srgbClr val="000000"/>
                  </a:solidFill>
                  <a:round/>
                  <a:headEnd/>
                  <a:tailEnd/>
                </a:ln>
                <a:solidFill>
                  <a:srgbClr val="FC6C7A"/>
                </a:solidFill>
                <a:effectLst>
                  <a:outerShdw dist="35921" dir="2700000" algn="ctr" rotWithShape="0">
                    <a:srgbClr val="808080">
                      <a:alpha val="80000"/>
                    </a:srgbClr>
                  </a:outerShdw>
                </a:effectLst>
                <a:latin typeface="Arial Black"/>
              </a:rPr>
              <a:t>Пояснительная записка к бухгалтерской отчетности</a:t>
            </a:r>
            <a:endParaRPr lang="ru-RU" sz="3600" i="1" kern="10" spc="0" dirty="0">
              <a:ln w="9525">
                <a:solidFill>
                  <a:srgbClr val="000000"/>
                </a:solidFill>
                <a:round/>
                <a:headEnd/>
                <a:tailEnd/>
              </a:ln>
              <a:solidFill>
                <a:srgbClr val="FC6C7A"/>
              </a:solidFill>
              <a:effectLst>
                <a:outerShdw dist="35921" dir="2700000" algn="ctr" rotWithShape="0">
                  <a:srgbClr val="808080">
                    <a:alpha val="80000"/>
                  </a:srgbClr>
                </a:outerShdw>
              </a:effectLst>
              <a:latin typeface="Arial Black"/>
            </a:endParaRPr>
          </a:p>
        </p:txBody>
      </p:sp>
      <p:sp>
        <p:nvSpPr>
          <p:cNvPr id="3" name="TextBox 2"/>
          <p:cNvSpPr txBox="1"/>
          <p:nvPr/>
        </p:nvSpPr>
        <p:spPr>
          <a:xfrm>
            <a:off x="323528" y="908720"/>
            <a:ext cx="8568952" cy="1200329"/>
          </a:xfrm>
          <a:prstGeom prst="rect">
            <a:avLst/>
          </a:prstGeom>
          <a:noFill/>
        </p:spPr>
        <p:txBody>
          <a:bodyPr wrap="square" rtlCol="0">
            <a:spAutoFit/>
          </a:bodyPr>
          <a:lstStyle/>
          <a:p>
            <a:pPr algn="just"/>
            <a:r>
              <a:rPr lang="ru-RU" b="1" i="1" dirty="0" smtClean="0">
                <a:solidFill>
                  <a:srgbClr val="FFFF00"/>
                </a:solidFill>
              </a:rPr>
              <a:t>Пояснительная записка</a:t>
            </a:r>
            <a:r>
              <a:rPr lang="ru-RU" dirty="0" smtClean="0"/>
              <a:t> – часть годового бухгалтерского отчета, которая дополняет содержание приведенных в нем форм с целью предоставления более полной объективной информации о финансово-хозяйственной деятельности организации за отчетный год и на перспективу.</a:t>
            </a:r>
            <a:endParaRPr lang="ru-RU" dirty="0"/>
          </a:p>
        </p:txBody>
      </p:sp>
      <p:sp>
        <p:nvSpPr>
          <p:cNvPr id="4" name="TextBox 3"/>
          <p:cNvSpPr txBox="1"/>
          <p:nvPr/>
        </p:nvSpPr>
        <p:spPr>
          <a:xfrm>
            <a:off x="323528" y="2060848"/>
            <a:ext cx="8496944" cy="4524315"/>
          </a:xfrm>
          <a:prstGeom prst="rect">
            <a:avLst/>
          </a:prstGeom>
          <a:noFill/>
        </p:spPr>
        <p:txBody>
          <a:bodyPr wrap="square" rtlCol="0">
            <a:spAutoFit/>
          </a:bodyPr>
          <a:lstStyle/>
          <a:p>
            <a:pPr algn="just"/>
            <a:r>
              <a:rPr lang="ru-RU" dirty="0" smtClean="0"/>
              <a:t>В пояснительной записке приводятся:</a:t>
            </a:r>
          </a:p>
          <a:p>
            <a:pPr algn="just">
              <a:buFont typeface="Arial" pitchFamily="34" charset="0"/>
              <a:buChar char="•"/>
            </a:pPr>
            <a:r>
              <a:rPr lang="ru-RU" dirty="0" smtClean="0"/>
              <a:t> данные, которые не нашли отражения в годовой бухгалтерской отчетности;</a:t>
            </a:r>
          </a:p>
          <a:p>
            <a:pPr algn="just">
              <a:buFont typeface="Arial" pitchFamily="34" charset="0"/>
              <a:buChar char="•"/>
            </a:pPr>
            <a:r>
              <a:rPr lang="ru-RU" dirty="0" smtClean="0"/>
              <a:t> расшифровки прочих активов и пассивов, кредиторов и дебиторов, иных обязательств, отдельных видов прибылей и убытков в случае их существенности, если </a:t>
            </a:r>
            <a:r>
              <a:rPr lang="ru-RU" dirty="0" err="1" smtClean="0"/>
              <a:t>нераскрытие</a:t>
            </a:r>
            <a:r>
              <a:rPr lang="ru-RU" dirty="0" smtClean="0"/>
              <a:t> показателей может повлиять на экономические решения заинтересованных пользователей;</a:t>
            </a:r>
          </a:p>
          <a:p>
            <a:pPr algn="just">
              <a:buFont typeface="Arial" pitchFamily="34" charset="0"/>
              <a:buChar char="•"/>
            </a:pPr>
            <a:r>
              <a:rPr lang="ru-RU" dirty="0" smtClean="0"/>
              <a:t>краткая характеристика деятельности организации;</a:t>
            </a:r>
          </a:p>
          <a:p>
            <a:pPr algn="just">
              <a:buFont typeface="Arial" pitchFamily="34" charset="0"/>
              <a:buChar char="•"/>
            </a:pPr>
            <a:r>
              <a:rPr lang="ru-RU" dirty="0" smtClean="0"/>
              <a:t> показатели оценки деятельности организации и факторы, повлиявшие в отчетном году на хозяйственные и финансовые результаты;</a:t>
            </a:r>
          </a:p>
          <a:p>
            <a:pPr algn="just">
              <a:buFont typeface="Arial" pitchFamily="34" charset="0"/>
              <a:buChar char="•"/>
            </a:pPr>
            <a:r>
              <a:rPr lang="ru-RU" dirty="0" smtClean="0"/>
              <a:t> данные о доходах, расходах и обязательствах, выявленных после даты составления годовой бухгалтерской отчетности;</a:t>
            </a:r>
          </a:p>
          <a:p>
            <a:pPr algn="just">
              <a:buFont typeface="Arial" pitchFamily="34" charset="0"/>
              <a:buChar char="•"/>
            </a:pPr>
            <a:r>
              <a:rPr lang="ru-RU" dirty="0" smtClean="0"/>
              <a:t> сведения о проводимых мероприятиях в области охраны окружающей среды;</a:t>
            </a:r>
          </a:p>
          <a:p>
            <a:pPr algn="just">
              <a:buFont typeface="Arial" pitchFamily="34" charset="0"/>
              <a:buChar char="•"/>
            </a:pPr>
            <a:r>
              <a:rPr lang="ru-RU" dirty="0" smtClean="0"/>
              <a:t> о прекращенных операциях;</a:t>
            </a:r>
          </a:p>
          <a:p>
            <a:pPr algn="just">
              <a:buFont typeface="Arial" pitchFamily="34" charset="0"/>
              <a:buChar char="•"/>
            </a:pPr>
            <a:r>
              <a:rPr lang="ru-RU" dirty="0" smtClean="0"/>
              <a:t> об </a:t>
            </a:r>
            <a:r>
              <a:rPr lang="ru-RU" dirty="0" err="1" smtClean="0"/>
              <a:t>аффилированных</a:t>
            </a:r>
            <a:r>
              <a:rPr lang="ru-RU" dirty="0" smtClean="0"/>
              <a:t> лицах, каковыми признаются физические и юридические лица, способные оказывать влияние на деятельность организации;</a:t>
            </a:r>
          </a:p>
          <a:p>
            <a:pPr algn="just">
              <a:buFont typeface="Arial" pitchFamily="34" charset="0"/>
              <a:buChar char="•"/>
            </a:pPr>
            <a:r>
              <a:rPr lang="ru-RU" dirty="0" smtClean="0"/>
              <a:t> прочие сведения.</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332656"/>
            <a:ext cx="8568952" cy="707886"/>
          </a:xfrm>
          <a:prstGeom prst="rect">
            <a:avLst/>
          </a:prstGeom>
          <a:noFill/>
        </p:spPr>
        <p:txBody>
          <a:bodyPr wrap="square" rtlCol="0">
            <a:spAutoFit/>
          </a:bodyPr>
          <a:lstStyle/>
          <a:p>
            <a:pPr algn="just"/>
            <a:r>
              <a:rPr lang="ru-RU" sz="2000" dirty="0" smtClean="0"/>
              <a:t>Отчетность представляет собой систему показателей, отражающих результаты хозяйственной деятельности организации за отчетный период.</a:t>
            </a:r>
            <a:endParaRPr lang="ru-RU" sz="2000" dirty="0"/>
          </a:p>
        </p:txBody>
      </p:sp>
      <p:sp>
        <p:nvSpPr>
          <p:cNvPr id="4" name="TextBox 3"/>
          <p:cNvSpPr txBox="1"/>
          <p:nvPr/>
        </p:nvSpPr>
        <p:spPr>
          <a:xfrm>
            <a:off x="251520" y="1268760"/>
            <a:ext cx="7200800" cy="400110"/>
          </a:xfrm>
          <a:prstGeom prst="rect">
            <a:avLst/>
          </a:prstGeom>
          <a:noFill/>
        </p:spPr>
        <p:txBody>
          <a:bodyPr wrap="square" rtlCol="0">
            <a:spAutoFit/>
          </a:bodyPr>
          <a:lstStyle/>
          <a:p>
            <a:r>
              <a:rPr lang="ru-RU" sz="2000" dirty="0" smtClean="0">
                <a:solidFill>
                  <a:srgbClr val="C00000"/>
                </a:solidFill>
              </a:rPr>
              <a:t>Отчетность организаций классифицируют</a:t>
            </a:r>
            <a:r>
              <a:rPr lang="ru-RU" sz="2000" dirty="0" smtClean="0"/>
              <a:t>:</a:t>
            </a:r>
            <a:endParaRPr lang="ru-RU" sz="2000" dirty="0"/>
          </a:p>
        </p:txBody>
      </p:sp>
      <p:sp>
        <p:nvSpPr>
          <p:cNvPr id="5" name="TextBox 4"/>
          <p:cNvSpPr txBox="1"/>
          <p:nvPr/>
        </p:nvSpPr>
        <p:spPr>
          <a:xfrm>
            <a:off x="251520" y="2060848"/>
            <a:ext cx="5184576" cy="400110"/>
          </a:xfrm>
          <a:prstGeom prst="rect">
            <a:avLst/>
          </a:prstGeom>
          <a:noFill/>
        </p:spPr>
        <p:txBody>
          <a:bodyPr wrap="square" rtlCol="0">
            <a:spAutoFit/>
          </a:bodyPr>
          <a:lstStyle/>
          <a:p>
            <a:r>
              <a:rPr lang="ru-RU" sz="2000" dirty="0" smtClean="0"/>
              <a:t>- по видам;</a:t>
            </a:r>
          </a:p>
        </p:txBody>
      </p:sp>
      <p:sp>
        <p:nvSpPr>
          <p:cNvPr id="6" name="TextBox 5"/>
          <p:cNvSpPr txBox="1"/>
          <p:nvPr/>
        </p:nvSpPr>
        <p:spPr>
          <a:xfrm>
            <a:off x="179512" y="2636912"/>
            <a:ext cx="4536504" cy="400110"/>
          </a:xfrm>
          <a:prstGeom prst="rect">
            <a:avLst/>
          </a:prstGeom>
          <a:noFill/>
        </p:spPr>
        <p:txBody>
          <a:bodyPr wrap="square" rtlCol="0">
            <a:spAutoFit/>
          </a:bodyPr>
          <a:lstStyle/>
          <a:p>
            <a:r>
              <a:rPr lang="ru-RU" sz="2000" dirty="0" smtClean="0"/>
              <a:t>- по периодичности составления;</a:t>
            </a:r>
            <a:endParaRPr lang="ru-RU" sz="2000" dirty="0"/>
          </a:p>
        </p:txBody>
      </p:sp>
      <p:sp>
        <p:nvSpPr>
          <p:cNvPr id="7" name="TextBox 6"/>
          <p:cNvSpPr txBox="1"/>
          <p:nvPr/>
        </p:nvSpPr>
        <p:spPr>
          <a:xfrm>
            <a:off x="179512" y="3212976"/>
            <a:ext cx="3528392" cy="707886"/>
          </a:xfrm>
          <a:prstGeom prst="rect">
            <a:avLst/>
          </a:prstGeom>
          <a:noFill/>
        </p:spPr>
        <p:txBody>
          <a:bodyPr wrap="square" rtlCol="0">
            <a:spAutoFit/>
          </a:bodyPr>
          <a:lstStyle/>
          <a:p>
            <a:pPr>
              <a:buFontTx/>
              <a:buChar char="-"/>
            </a:pPr>
            <a:r>
              <a:rPr lang="ru-RU" sz="2000" dirty="0" smtClean="0"/>
              <a:t> по степени обобщения</a:t>
            </a:r>
          </a:p>
          <a:p>
            <a:r>
              <a:rPr lang="ru-RU" sz="2000" dirty="0" smtClean="0"/>
              <a:t> отчетных данных.</a:t>
            </a:r>
            <a:endParaRPr lang="ru-RU" sz="2000" dirty="0"/>
          </a:p>
        </p:txBody>
      </p:sp>
      <p:pic>
        <p:nvPicPr>
          <p:cNvPr id="14338" name="Picture 2" descr="http://sevastopol.net.ua/sev/uploads/images/pix1/tarifiaeroportoviesbori.jpg"/>
          <p:cNvPicPr>
            <a:picLocks noChangeAspect="1" noChangeArrowheads="1"/>
          </p:cNvPicPr>
          <p:nvPr/>
        </p:nvPicPr>
        <p:blipFill>
          <a:blip r:embed="rId2" cstate="print"/>
          <a:srcRect/>
          <a:stretch>
            <a:fillRect/>
          </a:stretch>
        </p:blipFill>
        <p:spPr bwMode="auto">
          <a:xfrm>
            <a:off x="3923928" y="3164875"/>
            <a:ext cx="5004048" cy="3332696"/>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3"/>
                                        </p:tgtEl>
                                        <p:attrNameLst>
                                          <p:attrName>style.color</p:attrName>
                                        </p:attrNameLst>
                                      </p:cBhvr>
                                      <p:to>
                                        <p:clrVal>
                                          <a:schemeClr val="accent2"/>
                                        </p:clrVal>
                                      </p:to>
                                    </p:set>
                                    <p:set>
                                      <p:cBhvr>
                                        <p:cTn id="7" dur="500" fill="hold"/>
                                        <p:tgtEl>
                                          <p:spTgt spid="3"/>
                                        </p:tgtEl>
                                        <p:attrNameLst>
                                          <p:attrName>fillcolor</p:attrName>
                                        </p:attrNameLst>
                                      </p:cBhvr>
                                      <p:to>
                                        <p:clrVal>
                                          <a:schemeClr val="accent2"/>
                                        </p:clrVal>
                                      </p:to>
                                    </p:set>
                                    <p:set>
                                      <p:cBhvr>
                                        <p:cTn id="8" dur="500" fill="hold"/>
                                        <p:tgtEl>
                                          <p:spTgt spid="3"/>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14338"/>
                                        </p:tgtEl>
                                        <p:attrNameLst>
                                          <p:attrName>style.visibility</p:attrName>
                                        </p:attrNameLst>
                                      </p:cBhvr>
                                      <p:to>
                                        <p:strVal val="visible"/>
                                      </p:to>
                                    </p:set>
                                    <p:animEffect transition="in" filter="wheel(4)">
                                      <p:cBhvr>
                                        <p:cTn id="13" dur="2000"/>
                                        <p:tgtEl>
                                          <p:spTgt spid="14338"/>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ppt_x</p:attrName>
                                        </p:attrNameLst>
                                      </p:cBhvr>
                                      <p:tavLst>
                                        <p:tav tm="0">
                                          <p:val>
                                            <p:strVal val="#ppt_x-.2"/>
                                          </p:val>
                                        </p:tav>
                                        <p:tav tm="100000">
                                          <p:val>
                                            <p:strVal val="#ppt_x"/>
                                          </p:val>
                                        </p:tav>
                                      </p:tavLst>
                                    </p:anim>
                                    <p:anim calcmode="lin" valueType="num">
                                      <p:cBhvr>
                                        <p:cTn id="1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900" decel="100000" fill="hold"/>
                                        <p:tgtEl>
                                          <p:spTgt spid="6"/>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900" decel="100000" fill="hold"/>
                                        <p:tgtEl>
                                          <p:spTgt spid="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WordArt 1"/>
          <p:cNvSpPr>
            <a:spLocks noChangeArrowheads="1" noChangeShapeType="1" noTextEdit="1"/>
          </p:cNvSpPr>
          <p:nvPr/>
        </p:nvSpPr>
        <p:spPr bwMode="auto">
          <a:xfrm>
            <a:off x="2915816" y="332656"/>
            <a:ext cx="2686050" cy="1419225"/>
          </a:xfrm>
          <a:prstGeom prst="rect">
            <a:avLst/>
          </a:prstGeom>
        </p:spPr>
        <p:txBody>
          <a:bodyPr wrap="none" fromWordArt="1">
            <a:prstTxWarp prst="textDeflate">
              <a:avLst>
                <a:gd name="adj" fmla="val 26227"/>
              </a:avLst>
            </a:prstTxWarp>
          </a:bodyPr>
          <a:lstStyle/>
          <a:p>
            <a:pPr algn="ctr" rtl="0"/>
            <a:r>
              <a:rPr lang="ru-RU" sz="3600" kern="10" spc="0" dirty="0" smtClean="0">
                <a:ln w="9525">
                  <a:solidFill>
                    <a:srgbClr val="000000"/>
                  </a:solidFill>
                  <a:round/>
                  <a:headEnd/>
                  <a:tailEnd/>
                </a:ln>
                <a:solidFill>
                  <a:srgbClr val="FF3399"/>
                </a:solidFill>
                <a:effectLst/>
                <a:latin typeface="Impact"/>
              </a:rPr>
              <a:t>По видам</a:t>
            </a:r>
            <a:endParaRPr lang="ru-RU" sz="3600" kern="10" spc="0" dirty="0">
              <a:ln w="9525">
                <a:solidFill>
                  <a:srgbClr val="000000"/>
                </a:solidFill>
                <a:round/>
                <a:headEnd/>
                <a:tailEnd/>
              </a:ln>
              <a:solidFill>
                <a:srgbClr val="FF3399"/>
              </a:solidFill>
              <a:effectLst/>
              <a:latin typeface="Impact"/>
            </a:endParaRPr>
          </a:p>
        </p:txBody>
      </p:sp>
      <p:sp>
        <p:nvSpPr>
          <p:cNvPr id="4" name="Стрелка вниз 3"/>
          <p:cNvSpPr/>
          <p:nvPr/>
        </p:nvSpPr>
        <p:spPr>
          <a:xfrm>
            <a:off x="3707904" y="1700808"/>
            <a:ext cx="1008112" cy="20162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14" name="AutoShape 2"/>
          <p:cNvSpPr>
            <a:spLocks noChangeArrowheads="1"/>
          </p:cNvSpPr>
          <p:nvPr/>
        </p:nvSpPr>
        <p:spPr bwMode="auto">
          <a:xfrm rot="5400000">
            <a:off x="4824028" y="1808820"/>
            <a:ext cx="1584176" cy="136815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3315" name="AutoShape 3"/>
          <p:cNvSpPr>
            <a:spLocks noChangeArrowheads="1"/>
          </p:cNvSpPr>
          <p:nvPr/>
        </p:nvSpPr>
        <p:spPr bwMode="auto">
          <a:xfrm rot="16200000" flipH="1">
            <a:off x="1984673" y="1911871"/>
            <a:ext cx="1656184" cy="109004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9" name="TextBox 8"/>
          <p:cNvSpPr txBox="1"/>
          <p:nvPr/>
        </p:nvSpPr>
        <p:spPr>
          <a:xfrm>
            <a:off x="179512" y="1844824"/>
            <a:ext cx="2088232" cy="3970318"/>
          </a:xfrm>
          <a:prstGeom prst="rect">
            <a:avLst/>
          </a:prstGeom>
          <a:noFill/>
        </p:spPr>
        <p:txBody>
          <a:bodyPr wrap="square" rtlCol="0">
            <a:spAutoFit/>
          </a:bodyPr>
          <a:lstStyle/>
          <a:p>
            <a:r>
              <a:rPr lang="ru-RU" b="1" i="1" dirty="0" smtClean="0"/>
              <a:t>Бухгалтерская отчетность </a:t>
            </a:r>
            <a:r>
              <a:rPr lang="ru-RU" dirty="0" smtClean="0"/>
              <a:t>представляет собой единую систему данных об имуществе и финансовом положении организации и о результатах ее хозяйственной деятельности. Составляют по данным бух. учета.</a:t>
            </a:r>
            <a:endParaRPr lang="ru-RU" dirty="0"/>
          </a:p>
        </p:txBody>
      </p:sp>
      <p:sp>
        <p:nvSpPr>
          <p:cNvPr id="10" name="TextBox 9"/>
          <p:cNvSpPr txBox="1"/>
          <p:nvPr/>
        </p:nvSpPr>
        <p:spPr>
          <a:xfrm>
            <a:off x="2267744" y="3717032"/>
            <a:ext cx="4104456" cy="2308324"/>
          </a:xfrm>
          <a:prstGeom prst="rect">
            <a:avLst/>
          </a:prstGeom>
          <a:noFill/>
        </p:spPr>
        <p:txBody>
          <a:bodyPr wrap="square" rtlCol="0">
            <a:spAutoFit/>
          </a:bodyPr>
          <a:lstStyle/>
          <a:p>
            <a:r>
              <a:rPr lang="ru-RU" b="1" i="1" dirty="0" smtClean="0"/>
              <a:t>Статистическая отчетность </a:t>
            </a:r>
            <a:r>
              <a:rPr lang="ru-RU" dirty="0" smtClean="0"/>
              <a:t>составляется по данным статистического, бухгалтерского и оперативного учета и отражает сведения по отдельным показателям хозяйственной деятельности организации как в натуральном, так и в стоимостном выражении.</a:t>
            </a:r>
            <a:endParaRPr lang="ru-RU" dirty="0"/>
          </a:p>
        </p:txBody>
      </p:sp>
      <p:sp>
        <p:nvSpPr>
          <p:cNvPr id="11" name="TextBox 10"/>
          <p:cNvSpPr txBox="1"/>
          <p:nvPr/>
        </p:nvSpPr>
        <p:spPr>
          <a:xfrm>
            <a:off x="6300192" y="1916832"/>
            <a:ext cx="2843808" cy="3693319"/>
          </a:xfrm>
          <a:prstGeom prst="rect">
            <a:avLst/>
          </a:prstGeom>
          <a:noFill/>
        </p:spPr>
        <p:txBody>
          <a:bodyPr wrap="square" rtlCol="0">
            <a:spAutoFit/>
          </a:bodyPr>
          <a:lstStyle/>
          <a:p>
            <a:r>
              <a:rPr lang="ru-RU" b="1" i="1" dirty="0" smtClean="0"/>
              <a:t>Оперативная отчетность </a:t>
            </a:r>
            <a:r>
              <a:rPr lang="ru-RU" dirty="0" smtClean="0"/>
              <a:t>составляется на основе данных оперативного учета и содержит сведения по основным показателям за короткие промежутки времени. Эти данные используются для оперативного контроля и управления процессами снабжения, производства и реализации продукции.</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barn(inHorizontal)">
                                      <p:cBhvr>
                                        <p:cTn id="7" dur="5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down)">
                                      <p:cBhvr>
                                        <p:cTn id="12" dur="5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314"/>
                                        </p:tgtEl>
                                        <p:attrNameLst>
                                          <p:attrName>style.visibility</p:attrName>
                                        </p:attrNameLst>
                                      </p:cBhvr>
                                      <p:to>
                                        <p:strVal val="visible"/>
                                      </p:to>
                                    </p:set>
                                    <p:animEffect transition="in" filter="wipe(down)">
                                      <p:cBhvr>
                                        <p:cTn id="32" dur="500"/>
                                        <p:tgtEl>
                                          <p:spTgt spid="133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4" grpId="0" animBg="1"/>
      <p:bldP spid="13314" grpId="0" animBg="1"/>
      <p:bldP spid="13315" grpId="0" animBg="1"/>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WordArt 1"/>
          <p:cNvSpPr>
            <a:spLocks noChangeArrowheads="1" noChangeShapeType="1" noTextEdit="1"/>
          </p:cNvSpPr>
          <p:nvPr/>
        </p:nvSpPr>
        <p:spPr bwMode="auto">
          <a:xfrm>
            <a:off x="1095375" y="733425"/>
            <a:ext cx="6933009" cy="463327"/>
          </a:xfrm>
          <a:prstGeom prst="rect">
            <a:avLst/>
          </a:prstGeom>
        </p:spPr>
        <p:txBody>
          <a:bodyPr wrap="none" fromWordArt="1">
            <a:prstTxWarp prst="textPlain">
              <a:avLst>
                <a:gd name="adj" fmla="val 50000"/>
              </a:avLst>
            </a:prstTxWarp>
          </a:bodyPr>
          <a:lstStyle/>
          <a:p>
            <a:pPr algn="ctr" rtl="0"/>
            <a:r>
              <a:rPr lang="ru-RU" sz="3600" i="1" kern="10" spc="0" dirty="0" smtClean="0">
                <a:ln w="9525">
                  <a:solidFill>
                    <a:srgbClr val="000000"/>
                  </a:solidFill>
                  <a:round/>
                  <a:headEnd/>
                  <a:tailEnd/>
                </a:ln>
                <a:solidFill>
                  <a:srgbClr val="FF3399"/>
                </a:solidFill>
                <a:effectLst>
                  <a:outerShdw dist="35921" dir="2700000" algn="ctr" rotWithShape="0">
                    <a:srgbClr val="808080">
                      <a:alpha val="80000"/>
                    </a:srgbClr>
                  </a:outerShdw>
                </a:effectLst>
                <a:latin typeface="Arial Black"/>
              </a:rPr>
              <a:t>По периодичности составления</a:t>
            </a:r>
            <a:endParaRPr lang="ru-RU" sz="3600" i="1" kern="10" spc="0" dirty="0">
              <a:ln w="9525">
                <a:solidFill>
                  <a:srgbClr val="000000"/>
                </a:solidFill>
                <a:round/>
                <a:headEnd/>
                <a:tailEnd/>
              </a:ln>
              <a:solidFill>
                <a:srgbClr val="FF3399"/>
              </a:solidFill>
              <a:effectLst>
                <a:outerShdw dist="35921" dir="2700000" algn="ctr" rotWithShape="0">
                  <a:srgbClr val="808080">
                    <a:alpha val="80000"/>
                  </a:srgbClr>
                </a:outerShdw>
              </a:effectLst>
              <a:latin typeface="Arial Black"/>
            </a:endParaRPr>
          </a:p>
        </p:txBody>
      </p:sp>
      <p:sp>
        <p:nvSpPr>
          <p:cNvPr id="1026" name="AutoShape 2"/>
          <p:cNvSpPr>
            <a:spLocks noChangeArrowheads="1"/>
          </p:cNvSpPr>
          <p:nvPr/>
        </p:nvSpPr>
        <p:spPr bwMode="auto">
          <a:xfrm rot="16200000" flipH="1">
            <a:off x="2879810" y="1016734"/>
            <a:ext cx="936104" cy="1440156"/>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tx2">
              <a:lumMod val="60000"/>
              <a:lumOff val="4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27" name="AutoShape 3"/>
          <p:cNvSpPr>
            <a:spLocks noChangeArrowheads="1"/>
          </p:cNvSpPr>
          <p:nvPr/>
        </p:nvSpPr>
        <p:spPr bwMode="auto">
          <a:xfrm rot="5400000">
            <a:off x="4680010" y="1016734"/>
            <a:ext cx="936105" cy="144016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tx2">
              <a:lumMod val="60000"/>
              <a:lumOff val="4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28" name="WordArt 4"/>
          <p:cNvSpPr>
            <a:spLocks noChangeArrowheads="1" noChangeShapeType="1" noTextEdit="1"/>
          </p:cNvSpPr>
          <p:nvPr/>
        </p:nvSpPr>
        <p:spPr bwMode="auto">
          <a:xfrm>
            <a:off x="323528" y="1844824"/>
            <a:ext cx="1979613" cy="431800"/>
          </a:xfrm>
          <a:prstGeom prst="rect">
            <a:avLst/>
          </a:prstGeom>
        </p:spPr>
        <p:txBody>
          <a:bodyPr wrap="none" fromWordArt="1">
            <a:prstTxWarp prst="textPlain">
              <a:avLst>
                <a:gd name="adj" fmla="val 50933"/>
              </a:avLst>
            </a:prstTxWarp>
          </a:bodyPr>
          <a:lstStyle/>
          <a:p>
            <a:pPr algn="ctr" rtl="0"/>
            <a:r>
              <a:rPr lang="ru-RU" sz="3600" i="1" kern="10" spc="0" dirty="0" smtClean="0">
                <a:ln w="9525">
                  <a:solidFill>
                    <a:srgbClr val="000000"/>
                  </a:solidFill>
                  <a:round/>
                  <a:headEnd/>
                  <a:tailEnd/>
                </a:ln>
                <a:solidFill>
                  <a:srgbClr val="5238F0"/>
                </a:solidFill>
                <a:effectLst>
                  <a:outerShdw dist="35921" dir="2700000" algn="ctr" rotWithShape="0">
                    <a:srgbClr val="808080">
                      <a:alpha val="80000"/>
                    </a:srgbClr>
                  </a:outerShdw>
                </a:effectLst>
                <a:latin typeface="Arial Black"/>
              </a:rPr>
              <a:t>внутригодовая</a:t>
            </a:r>
            <a:endParaRPr lang="ru-RU" sz="3600" i="1" kern="10" spc="0" dirty="0">
              <a:ln w="9525">
                <a:solidFill>
                  <a:srgbClr val="000000"/>
                </a:solidFill>
                <a:round/>
                <a:headEnd/>
                <a:tailEnd/>
              </a:ln>
              <a:solidFill>
                <a:srgbClr val="5238F0"/>
              </a:solidFill>
              <a:effectLst>
                <a:outerShdw dist="35921" dir="2700000" algn="ctr" rotWithShape="0">
                  <a:srgbClr val="808080">
                    <a:alpha val="80000"/>
                  </a:srgbClr>
                </a:outerShdw>
              </a:effectLst>
              <a:latin typeface="Arial Black"/>
            </a:endParaRPr>
          </a:p>
        </p:txBody>
      </p:sp>
      <p:sp>
        <p:nvSpPr>
          <p:cNvPr id="1029" name="WordArt 5"/>
          <p:cNvSpPr>
            <a:spLocks noChangeArrowheads="1" noChangeShapeType="1" noTextEdit="1"/>
          </p:cNvSpPr>
          <p:nvPr/>
        </p:nvSpPr>
        <p:spPr bwMode="auto">
          <a:xfrm>
            <a:off x="6444208" y="1916832"/>
            <a:ext cx="1728788" cy="320675"/>
          </a:xfrm>
          <a:prstGeom prst="rect">
            <a:avLst/>
          </a:prstGeom>
        </p:spPr>
        <p:txBody>
          <a:bodyPr wrap="none" fromWordArt="1">
            <a:prstTxWarp prst="textPlain">
              <a:avLst>
                <a:gd name="adj" fmla="val 50000"/>
              </a:avLst>
            </a:prstTxWarp>
          </a:bodyPr>
          <a:lstStyle/>
          <a:p>
            <a:pPr algn="ctr" rtl="0"/>
            <a:r>
              <a:rPr lang="ru-RU" sz="3600" i="1" kern="10" spc="0" dirty="0" smtClean="0">
                <a:ln w="9525">
                  <a:solidFill>
                    <a:srgbClr val="000000"/>
                  </a:solidFill>
                  <a:round/>
                  <a:headEnd/>
                  <a:tailEnd/>
                </a:ln>
                <a:solidFill>
                  <a:srgbClr val="5238F0"/>
                </a:solidFill>
                <a:effectLst>
                  <a:outerShdw dist="35921" dir="2700000" algn="ctr" rotWithShape="0">
                    <a:srgbClr val="808080">
                      <a:alpha val="80000"/>
                    </a:srgbClr>
                  </a:outerShdw>
                </a:effectLst>
                <a:latin typeface="Arial Black"/>
              </a:rPr>
              <a:t>годовая</a:t>
            </a:r>
            <a:endParaRPr lang="ru-RU" sz="3600" i="1" kern="10" spc="0" dirty="0">
              <a:ln w="9525">
                <a:solidFill>
                  <a:srgbClr val="000000"/>
                </a:solidFill>
                <a:round/>
                <a:headEnd/>
                <a:tailEnd/>
              </a:ln>
              <a:solidFill>
                <a:srgbClr val="5238F0"/>
              </a:solidFill>
              <a:effectLst>
                <a:outerShdw dist="35921" dir="2700000" algn="ctr" rotWithShape="0">
                  <a:srgbClr val="808080">
                    <a:alpha val="80000"/>
                  </a:srgbClr>
                </a:outerShdw>
              </a:effectLst>
              <a:latin typeface="Arial Black"/>
            </a:endParaRPr>
          </a:p>
        </p:txBody>
      </p:sp>
      <p:sp>
        <p:nvSpPr>
          <p:cNvPr id="8" name="TextBox 7"/>
          <p:cNvSpPr txBox="1"/>
          <p:nvPr/>
        </p:nvSpPr>
        <p:spPr>
          <a:xfrm>
            <a:off x="251520" y="2636912"/>
            <a:ext cx="3744416" cy="2585323"/>
          </a:xfrm>
          <a:prstGeom prst="rect">
            <a:avLst/>
          </a:prstGeom>
          <a:noFill/>
        </p:spPr>
        <p:txBody>
          <a:bodyPr wrap="square" rtlCol="0">
            <a:spAutoFit/>
          </a:bodyPr>
          <a:lstStyle/>
          <a:p>
            <a:r>
              <a:rPr lang="ru-RU" dirty="0" smtClean="0"/>
              <a:t>включает отчеты за день, пятидневку, декаду, половину месяца, месяц, квартал и полугодие. Внутригодовую статистическую отчетность обычно называют текущей статистической отчетностью, а внутригодовую бухгалтерскую – промежуточной бухгалтерской отчетностью.</a:t>
            </a:r>
            <a:endParaRPr lang="ru-RU" dirty="0"/>
          </a:p>
        </p:txBody>
      </p:sp>
      <p:sp>
        <p:nvSpPr>
          <p:cNvPr id="9" name="TextBox 8"/>
          <p:cNvSpPr txBox="1"/>
          <p:nvPr/>
        </p:nvSpPr>
        <p:spPr>
          <a:xfrm>
            <a:off x="6335688" y="2420888"/>
            <a:ext cx="2808312" cy="369332"/>
          </a:xfrm>
          <a:prstGeom prst="rect">
            <a:avLst/>
          </a:prstGeom>
          <a:noFill/>
        </p:spPr>
        <p:txBody>
          <a:bodyPr wrap="square" rtlCol="0">
            <a:spAutoFit/>
          </a:bodyPr>
          <a:lstStyle/>
          <a:p>
            <a:r>
              <a:rPr lang="ru-RU" dirty="0" smtClean="0"/>
              <a:t>отчеты за год</a:t>
            </a:r>
            <a:endParaRPr lang="ru-RU" dirty="0"/>
          </a:p>
        </p:txBody>
      </p:sp>
      <p:pic>
        <p:nvPicPr>
          <p:cNvPr id="1031" name="Picture 7" descr="http://www.chastnik.ru/wp-content/uploads/2011/06/02.jpg"/>
          <p:cNvPicPr>
            <a:picLocks noChangeAspect="1" noChangeArrowheads="1"/>
          </p:cNvPicPr>
          <p:nvPr/>
        </p:nvPicPr>
        <p:blipFill>
          <a:blip r:embed="rId2" cstate="print"/>
          <a:srcRect/>
          <a:stretch>
            <a:fillRect/>
          </a:stretch>
        </p:blipFill>
        <p:spPr bwMode="auto">
          <a:xfrm>
            <a:off x="4644008" y="3253930"/>
            <a:ext cx="3312368" cy="2836215"/>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p:cTn id="7" dur="1000" fill="hold"/>
                                        <p:tgtEl>
                                          <p:spTgt spid="12289"/>
                                        </p:tgtEl>
                                        <p:attrNameLst>
                                          <p:attrName>ppt_x</p:attrName>
                                        </p:attrNameLst>
                                      </p:cBhvr>
                                      <p:tavLst>
                                        <p:tav tm="0">
                                          <p:val>
                                            <p:strVal val="#ppt_x-.2"/>
                                          </p:val>
                                        </p:tav>
                                        <p:tav tm="100000">
                                          <p:val>
                                            <p:strVal val="#ppt_x"/>
                                          </p:val>
                                        </p:tav>
                                      </p:tavLst>
                                    </p:anim>
                                    <p:anim calcmode="lin" valueType="num">
                                      <p:cBhvr>
                                        <p:cTn id="8" dur="1000" fill="hold"/>
                                        <p:tgtEl>
                                          <p:spTgt spid="1228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89"/>
                                        </p:tgtEl>
                                      </p:cBhvr>
                                    </p:animEffect>
                                  </p:childTnLst>
                                </p:cTn>
                              </p:par>
                              <p:par>
                                <p:cTn id="10" presetID="55" presetClass="entr" presetSubtype="0" fill="hold" nodeType="withEffect">
                                  <p:stCondLst>
                                    <p:cond delay="0"/>
                                  </p:stCondLst>
                                  <p:childTnLst>
                                    <p:set>
                                      <p:cBhvr>
                                        <p:cTn id="11" dur="1" fill="hold">
                                          <p:stCondLst>
                                            <p:cond delay="0"/>
                                          </p:stCondLst>
                                        </p:cTn>
                                        <p:tgtEl>
                                          <p:spTgt spid="1031"/>
                                        </p:tgtEl>
                                        <p:attrNameLst>
                                          <p:attrName>style.visibility</p:attrName>
                                        </p:attrNameLst>
                                      </p:cBhvr>
                                      <p:to>
                                        <p:strVal val="visible"/>
                                      </p:to>
                                    </p:set>
                                    <p:anim calcmode="lin" valueType="num">
                                      <p:cBhvr>
                                        <p:cTn id="12" dur="1000" fill="hold"/>
                                        <p:tgtEl>
                                          <p:spTgt spid="1031"/>
                                        </p:tgtEl>
                                        <p:attrNameLst>
                                          <p:attrName>ppt_w</p:attrName>
                                        </p:attrNameLst>
                                      </p:cBhvr>
                                      <p:tavLst>
                                        <p:tav tm="0">
                                          <p:val>
                                            <p:strVal val="#ppt_w*0.70"/>
                                          </p:val>
                                        </p:tav>
                                        <p:tav tm="100000">
                                          <p:val>
                                            <p:strVal val="#ppt_w"/>
                                          </p:val>
                                        </p:tav>
                                      </p:tavLst>
                                    </p:anim>
                                    <p:anim calcmode="lin" valueType="num">
                                      <p:cBhvr>
                                        <p:cTn id="13" dur="1000" fill="hold"/>
                                        <p:tgtEl>
                                          <p:spTgt spid="1031"/>
                                        </p:tgtEl>
                                        <p:attrNameLst>
                                          <p:attrName>ppt_h</p:attrName>
                                        </p:attrNameLst>
                                      </p:cBhvr>
                                      <p:tavLst>
                                        <p:tav tm="0">
                                          <p:val>
                                            <p:strVal val="#ppt_h"/>
                                          </p:val>
                                        </p:tav>
                                        <p:tav tm="100000">
                                          <p:val>
                                            <p:strVal val="#ppt_h"/>
                                          </p:val>
                                        </p:tav>
                                      </p:tavLst>
                                    </p:anim>
                                    <p:animEffect transition="in" filter="fade">
                                      <p:cBhvr>
                                        <p:cTn id="14" dur="1000"/>
                                        <p:tgtEl>
                                          <p:spTgt spid="1031"/>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dissolve">
                                      <p:cBhvr>
                                        <p:cTn id="19" dur="5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43" presetClass="entr" presetSubtype="0" fill="hold" grpId="0"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100"/>
                                        <p:tgtEl>
                                          <p:spTgt spid="1028"/>
                                        </p:tgtEl>
                                      </p:cBhvr>
                                    </p:animEffect>
                                    <p:anim calcmode="lin" valueType="num">
                                      <p:cBhvr>
                                        <p:cTn id="25" dur="400" fill="hold"/>
                                        <p:tgtEl>
                                          <p:spTgt spid="1028"/>
                                        </p:tgtEl>
                                        <p:attrNameLst>
                                          <p:attrName>ppt_x</p:attrName>
                                        </p:attrNameLst>
                                      </p:cBhvr>
                                      <p:tavLst>
                                        <p:tav tm="0">
                                          <p:val>
                                            <p:strVal val="#ppt_x"/>
                                          </p:val>
                                        </p:tav>
                                        <p:tav tm="100000">
                                          <p:val>
                                            <p:strVal val="#ppt_x"/>
                                          </p:val>
                                        </p:tav>
                                      </p:tavLst>
                                    </p:anim>
                                    <p:anim calcmode="lin" valueType="num">
                                      <p:cBhvr>
                                        <p:cTn id="26" dur="400" fill="hold"/>
                                        <p:tgtEl>
                                          <p:spTgt spid="1028"/>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10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10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800" decel="100000"/>
                                        <p:tgtEl>
                                          <p:spTgt spid="8"/>
                                        </p:tgtEl>
                                      </p:cBhvr>
                                    </p:animEffect>
                                    <p:anim calcmode="lin" valueType="num">
                                      <p:cBhvr>
                                        <p:cTn id="34" dur="800" decel="100000" fill="hold"/>
                                        <p:tgtEl>
                                          <p:spTgt spid="8"/>
                                        </p:tgtEl>
                                        <p:attrNameLst>
                                          <p:attrName>style.rotation</p:attrName>
                                        </p:attrNameLst>
                                      </p:cBhvr>
                                      <p:tavLst>
                                        <p:tav tm="0">
                                          <p:val>
                                            <p:fltVal val="-90"/>
                                          </p:val>
                                        </p:tav>
                                        <p:tav tm="100000">
                                          <p:val>
                                            <p:fltVal val="0"/>
                                          </p:val>
                                        </p:tav>
                                      </p:tavLst>
                                    </p:anim>
                                    <p:anim calcmode="lin" valueType="num">
                                      <p:cBhvr>
                                        <p:cTn id="35" dur="800" decel="100000" fill="hold"/>
                                        <p:tgtEl>
                                          <p:spTgt spid="8"/>
                                        </p:tgtEl>
                                        <p:attrNameLst>
                                          <p:attrName>ppt_x</p:attrName>
                                        </p:attrNameLst>
                                      </p:cBhvr>
                                      <p:tavLst>
                                        <p:tav tm="0">
                                          <p:val>
                                            <p:strVal val="#ppt_x+0.4"/>
                                          </p:val>
                                        </p:tav>
                                        <p:tav tm="100000">
                                          <p:val>
                                            <p:strVal val="#ppt_x-0.05"/>
                                          </p:val>
                                        </p:tav>
                                      </p:tavLst>
                                    </p:anim>
                                    <p:anim calcmode="lin" valueType="num">
                                      <p:cBhvr>
                                        <p:cTn id="36" dur="800" decel="100000" fill="hold"/>
                                        <p:tgtEl>
                                          <p:spTgt spid="8"/>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027"/>
                                        </p:tgtEl>
                                        <p:attrNameLst>
                                          <p:attrName>style.visibility</p:attrName>
                                        </p:attrNameLst>
                                      </p:cBhvr>
                                      <p:to>
                                        <p:strVal val="visible"/>
                                      </p:to>
                                    </p:set>
                                    <p:animEffect transition="in" filter="dissolve">
                                      <p:cBhvr>
                                        <p:cTn id="43" dur="500"/>
                                        <p:tgtEl>
                                          <p:spTgt spid="1027"/>
                                        </p:tgtEl>
                                      </p:cBhvr>
                                    </p:animEffect>
                                  </p:childTnLst>
                                </p:cTn>
                              </p:par>
                            </p:childTnLst>
                          </p:cTn>
                        </p:par>
                      </p:childTnLst>
                    </p:cTn>
                  </p:par>
                  <p:par>
                    <p:cTn id="44" fill="hold">
                      <p:stCondLst>
                        <p:cond delay="indefinite"/>
                      </p:stCondLst>
                      <p:childTnLst>
                        <p:par>
                          <p:cTn id="45" fill="hold">
                            <p:stCondLst>
                              <p:cond delay="0"/>
                            </p:stCondLst>
                            <p:childTnLst>
                              <p:par>
                                <p:cTn id="46" presetID="43" presetClass="entr" presetSubtype="0" fill="hold" grpId="0" nodeType="clickEffect">
                                  <p:stCondLst>
                                    <p:cond delay="0"/>
                                  </p:stCondLst>
                                  <p:childTnLst>
                                    <p:set>
                                      <p:cBhvr>
                                        <p:cTn id="47" dur="1" fill="hold">
                                          <p:stCondLst>
                                            <p:cond delay="0"/>
                                          </p:stCondLst>
                                        </p:cTn>
                                        <p:tgtEl>
                                          <p:spTgt spid="1029"/>
                                        </p:tgtEl>
                                        <p:attrNameLst>
                                          <p:attrName>style.visibility</p:attrName>
                                        </p:attrNameLst>
                                      </p:cBhvr>
                                      <p:to>
                                        <p:strVal val="visible"/>
                                      </p:to>
                                    </p:set>
                                    <p:animEffect transition="in" filter="fade">
                                      <p:cBhvr>
                                        <p:cTn id="48" dur="100"/>
                                        <p:tgtEl>
                                          <p:spTgt spid="1029"/>
                                        </p:tgtEl>
                                      </p:cBhvr>
                                    </p:animEffect>
                                    <p:anim calcmode="lin" valueType="num">
                                      <p:cBhvr>
                                        <p:cTn id="49" dur="400" fill="hold"/>
                                        <p:tgtEl>
                                          <p:spTgt spid="1029"/>
                                        </p:tgtEl>
                                        <p:attrNameLst>
                                          <p:attrName>ppt_x</p:attrName>
                                        </p:attrNameLst>
                                      </p:cBhvr>
                                      <p:tavLst>
                                        <p:tav tm="0">
                                          <p:val>
                                            <p:strVal val="#ppt_x"/>
                                          </p:val>
                                        </p:tav>
                                        <p:tav tm="100000">
                                          <p:val>
                                            <p:strVal val="#ppt_x"/>
                                          </p:val>
                                        </p:tav>
                                      </p:tavLst>
                                    </p:anim>
                                    <p:anim calcmode="lin" valueType="num">
                                      <p:cBhvr>
                                        <p:cTn id="50" dur="400" fill="hold"/>
                                        <p:tgtEl>
                                          <p:spTgt spid="1029"/>
                                        </p:tgtEl>
                                        <p:attrNameLst>
                                          <p:attrName>ppt_y</p:attrName>
                                        </p:attrNameLst>
                                      </p:cBhvr>
                                      <p:tavLst>
                                        <p:tav tm="0">
                                          <p:val>
                                            <p:strVal val="#ppt_y+0.31"/>
                                          </p:val>
                                        </p:tav>
                                        <p:tav tm="100000">
                                          <p:val>
                                            <p:strVal val="#ppt_y+0.31"/>
                                          </p:val>
                                        </p:tav>
                                      </p:tavLst>
                                    </p:anim>
                                    <p:anim calcmode="lin" valueType="num">
                                      <p:cBhvr>
                                        <p:cTn id="51" dur="600" decel="50000" fill="hold">
                                          <p:stCondLst>
                                            <p:cond delay="400"/>
                                          </p:stCondLst>
                                        </p:cTn>
                                        <p:tgtEl>
                                          <p:spTgt spid="102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2" dur="600" decel="50000" fill="hold">
                                          <p:stCondLst>
                                            <p:cond delay="400"/>
                                          </p:stCondLst>
                                        </p:cTn>
                                        <p:tgtEl>
                                          <p:spTgt spid="102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800" decel="100000"/>
                                        <p:tgtEl>
                                          <p:spTgt spid="9"/>
                                        </p:tgtEl>
                                      </p:cBhvr>
                                    </p:animEffect>
                                    <p:anim calcmode="lin" valueType="num">
                                      <p:cBhvr>
                                        <p:cTn id="58" dur="800" decel="100000" fill="hold"/>
                                        <p:tgtEl>
                                          <p:spTgt spid="9"/>
                                        </p:tgtEl>
                                        <p:attrNameLst>
                                          <p:attrName>style.rotation</p:attrName>
                                        </p:attrNameLst>
                                      </p:cBhvr>
                                      <p:tavLst>
                                        <p:tav tm="0">
                                          <p:val>
                                            <p:fltVal val="-90"/>
                                          </p:val>
                                        </p:tav>
                                        <p:tav tm="100000">
                                          <p:val>
                                            <p:fltVal val="0"/>
                                          </p:val>
                                        </p:tav>
                                      </p:tavLst>
                                    </p:anim>
                                    <p:anim calcmode="lin" valueType="num">
                                      <p:cBhvr>
                                        <p:cTn id="59" dur="800" decel="100000" fill="hold"/>
                                        <p:tgtEl>
                                          <p:spTgt spid="9"/>
                                        </p:tgtEl>
                                        <p:attrNameLst>
                                          <p:attrName>ppt_x</p:attrName>
                                        </p:attrNameLst>
                                      </p:cBhvr>
                                      <p:tavLst>
                                        <p:tav tm="0">
                                          <p:val>
                                            <p:strVal val="#ppt_x+0.4"/>
                                          </p:val>
                                        </p:tav>
                                        <p:tav tm="100000">
                                          <p:val>
                                            <p:strVal val="#ppt_x-0.05"/>
                                          </p:val>
                                        </p:tav>
                                      </p:tavLst>
                                    </p:anim>
                                    <p:anim calcmode="lin" valueType="num">
                                      <p:cBhvr>
                                        <p:cTn id="60" dur="800" decel="100000" fill="hold"/>
                                        <p:tgtEl>
                                          <p:spTgt spid="9"/>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1026" grpId="0" animBg="1"/>
      <p:bldP spid="1027" grpId="0" animBg="1"/>
      <p:bldP spid="1028" grpId="0"/>
      <p:bldP spid="1029"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WordArt 1"/>
          <p:cNvSpPr>
            <a:spLocks noChangeArrowheads="1" noChangeShapeType="1" noTextEdit="1"/>
          </p:cNvSpPr>
          <p:nvPr/>
        </p:nvSpPr>
        <p:spPr bwMode="auto">
          <a:xfrm>
            <a:off x="1475656" y="476672"/>
            <a:ext cx="5948363" cy="833437"/>
          </a:xfrm>
          <a:prstGeom prst="rect">
            <a:avLst/>
          </a:prstGeom>
        </p:spPr>
        <p:txBody>
          <a:bodyPr wrap="none" fromWordArt="1">
            <a:prstTxWarp prst="textDeflate">
              <a:avLst>
                <a:gd name="adj" fmla="val 26227"/>
              </a:avLst>
            </a:prstTxWarp>
          </a:bodyPr>
          <a:lstStyle/>
          <a:p>
            <a:pPr algn="ctr" rtl="0"/>
            <a:r>
              <a:rPr lang="ru-RU" sz="3600" kern="10" spc="0" dirty="0" smtClean="0">
                <a:ln w="9525">
                  <a:solidFill>
                    <a:srgbClr val="000000"/>
                  </a:solidFill>
                  <a:round/>
                  <a:headEnd/>
                  <a:tailEnd/>
                </a:ln>
                <a:solidFill>
                  <a:srgbClr val="FF3399"/>
                </a:solidFill>
                <a:effectLst/>
                <a:latin typeface="Impact"/>
              </a:rPr>
              <a:t>По степени обобщения отчетных данных</a:t>
            </a:r>
            <a:endParaRPr lang="ru-RU" sz="3600" kern="10" spc="0" dirty="0">
              <a:ln w="9525">
                <a:solidFill>
                  <a:srgbClr val="000000"/>
                </a:solidFill>
                <a:round/>
                <a:headEnd/>
                <a:tailEnd/>
              </a:ln>
              <a:solidFill>
                <a:srgbClr val="FF3399"/>
              </a:solidFill>
              <a:effectLst/>
              <a:latin typeface="Impact"/>
            </a:endParaRPr>
          </a:p>
        </p:txBody>
      </p:sp>
      <p:sp>
        <p:nvSpPr>
          <p:cNvPr id="5" name="AutoShape 3"/>
          <p:cNvSpPr>
            <a:spLocks noChangeArrowheads="1"/>
          </p:cNvSpPr>
          <p:nvPr/>
        </p:nvSpPr>
        <p:spPr bwMode="auto">
          <a:xfrm rot="16200000" flipH="1">
            <a:off x="2560737" y="1551831"/>
            <a:ext cx="1656184" cy="1090042"/>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6" name="AutoShape 2"/>
          <p:cNvSpPr>
            <a:spLocks noChangeArrowheads="1"/>
          </p:cNvSpPr>
          <p:nvPr/>
        </p:nvSpPr>
        <p:spPr bwMode="auto">
          <a:xfrm rot="5400000">
            <a:off x="4355976" y="1556792"/>
            <a:ext cx="1656184" cy="108012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chemeClr val="accent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 name="TextBox 7"/>
          <p:cNvSpPr txBox="1"/>
          <p:nvPr/>
        </p:nvSpPr>
        <p:spPr>
          <a:xfrm>
            <a:off x="395536" y="1772816"/>
            <a:ext cx="2304256" cy="923330"/>
          </a:xfrm>
          <a:prstGeom prst="rect">
            <a:avLst/>
          </a:prstGeom>
          <a:noFill/>
        </p:spPr>
        <p:txBody>
          <a:bodyPr wrap="square" rtlCol="0">
            <a:spAutoFit/>
          </a:bodyPr>
          <a:lstStyle/>
          <a:p>
            <a:r>
              <a:rPr lang="ru-RU" b="1" i="1" dirty="0" smtClean="0"/>
              <a:t>первичные отчеты</a:t>
            </a:r>
            <a:r>
              <a:rPr lang="ru-RU" dirty="0" smtClean="0"/>
              <a:t>, составляемые организациями</a:t>
            </a:r>
            <a:endParaRPr lang="ru-RU" dirty="0"/>
          </a:p>
        </p:txBody>
      </p:sp>
      <p:sp>
        <p:nvSpPr>
          <p:cNvPr id="10" name="TextBox 9"/>
          <p:cNvSpPr txBox="1"/>
          <p:nvPr/>
        </p:nvSpPr>
        <p:spPr>
          <a:xfrm>
            <a:off x="5724128" y="1772816"/>
            <a:ext cx="3168352" cy="1200329"/>
          </a:xfrm>
          <a:prstGeom prst="rect">
            <a:avLst/>
          </a:prstGeom>
          <a:noFill/>
        </p:spPr>
        <p:txBody>
          <a:bodyPr wrap="square" rtlCol="0">
            <a:spAutoFit/>
          </a:bodyPr>
          <a:lstStyle/>
          <a:p>
            <a:r>
              <a:rPr lang="ru-RU" b="1" i="1" dirty="0" smtClean="0"/>
              <a:t>сводные отчеты</a:t>
            </a:r>
            <a:r>
              <a:rPr lang="ru-RU" dirty="0" smtClean="0"/>
              <a:t>, которые составляют вышестоящие или материнские организации на основании первичных отчетов</a:t>
            </a:r>
            <a:endParaRPr lang="ru-RU" dirty="0"/>
          </a:p>
        </p:txBody>
      </p:sp>
      <p:pic>
        <p:nvPicPr>
          <p:cNvPr id="12291" name="Picture 3" descr="http://static.ngs.ru/news/preview/238bf89dba9bed49f61193d990b526620887e281_333.jpg"/>
          <p:cNvPicPr>
            <a:picLocks noChangeAspect="1" noChangeArrowheads="1"/>
          </p:cNvPicPr>
          <p:nvPr/>
        </p:nvPicPr>
        <p:blipFill>
          <a:blip r:embed="rId2" cstate="print"/>
          <a:srcRect/>
          <a:stretch>
            <a:fillRect/>
          </a:stretch>
        </p:blipFill>
        <p:spPr bwMode="auto">
          <a:xfrm>
            <a:off x="1961243" y="3356992"/>
            <a:ext cx="2926491" cy="3356992"/>
          </a:xfrm>
          <a:prstGeom prst="rect">
            <a:avLst/>
          </a:prstGeom>
          <a:noFill/>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p:cTn id="7" dur="500" fill="hold"/>
                                        <p:tgtEl>
                                          <p:spTgt spid="12289"/>
                                        </p:tgtEl>
                                        <p:attrNameLst>
                                          <p:attrName>ppt_w</p:attrName>
                                        </p:attrNameLst>
                                      </p:cBhvr>
                                      <p:tavLst>
                                        <p:tav tm="0">
                                          <p:val>
                                            <p:fltVal val="0"/>
                                          </p:val>
                                        </p:tav>
                                        <p:tav tm="100000">
                                          <p:val>
                                            <p:strVal val="#ppt_w"/>
                                          </p:val>
                                        </p:tav>
                                      </p:tavLst>
                                    </p:anim>
                                    <p:anim calcmode="lin" valueType="num">
                                      <p:cBhvr>
                                        <p:cTn id="8" dur="500" fill="hold"/>
                                        <p:tgtEl>
                                          <p:spTgt spid="12289"/>
                                        </p:tgtEl>
                                        <p:attrNameLst>
                                          <p:attrName>ppt_h</p:attrName>
                                        </p:attrNameLst>
                                      </p:cBhvr>
                                      <p:tavLst>
                                        <p:tav tm="0">
                                          <p:val>
                                            <p:fltVal val="0"/>
                                          </p:val>
                                        </p:tav>
                                        <p:tav tm="100000">
                                          <p:val>
                                            <p:strVal val="#ppt_h"/>
                                          </p:val>
                                        </p:tav>
                                      </p:tavLst>
                                    </p:anim>
                                  </p:childTnLst>
                                </p:cTn>
                              </p:par>
                              <p:par>
                                <p:cTn id="9" presetID="55" presetClass="entr" presetSubtype="0" fill="hold" nodeType="withEffect">
                                  <p:stCondLst>
                                    <p:cond delay="0"/>
                                  </p:stCondLst>
                                  <p:childTnLst>
                                    <p:set>
                                      <p:cBhvr>
                                        <p:cTn id="10" dur="1" fill="hold">
                                          <p:stCondLst>
                                            <p:cond delay="0"/>
                                          </p:stCondLst>
                                        </p:cTn>
                                        <p:tgtEl>
                                          <p:spTgt spid="12291"/>
                                        </p:tgtEl>
                                        <p:attrNameLst>
                                          <p:attrName>style.visibility</p:attrName>
                                        </p:attrNameLst>
                                      </p:cBhvr>
                                      <p:to>
                                        <p:strVal val="visible"/>
                                      </p:to>
                                    </p:set>
                                    <p:anim calcmode="lin" valueType="num">
                                      <p:cBhvr>
                                        <p:cTn id="11" dur="1000" fill="hold"/>
                                        <p:tgtEl>
                                          <p:spTgt spid="12291"/>
                                        </p:tgtEl>
                                        <p:attrNameLst>
                                          <p:attrName>ppt_w</p:attrName>
                                        </p:attrNameLst>
                                      </p:cBhvr>
                                      <p:tavLst>
                                        <p:tav tm="0">
                                          <p:val>
                                            <p:strVal val="#ppt_w*0.70"/>
                                          </p:val>
                                        </p:tav>
                                        <p:tav tm="100000">
                                          <p:val>
                                            <p:strVal val="#ppt_w"/>
                                          </p:val>
                                        </p:tav>
                                      </p:tavLst>
                                    </p:anim>
                                    <p:anim calcmode="lin" valueType="num">
                                      <p:cBhvr>
                                        <p:cTn id="12" dur="1000" fill="hold"/>
                                        <p:tgtEl>
                                          <p:spTgt spid="12291"/>
                                        </p:tgtEl>
                                        <p:attrNameLst>
                                          <p:attrName>ppt_h</p:attrName>
                                        </p:attrNameLst>
                                      </p:cBhvr>
                                      <p:tavLst>
                                        <p:tav tm="0">
                                          <p:val>
                                            <p:strVal val="#ppt_h"/>
                                          </p:val>
                                        </p:tav>
                                        <p:tav tm="100000">
                                          <p:val>
                                            <p:strVal val="#ppt_h"/>
                                          </p:val>
                                        </p:tav>
                                      </p:tavLst>
                                    </p:anim>
                                    <p:animEffect transition="in" filter="fade">
                                      <p:cBhvr>
                                        <p:cTn id="13" dur="1000"/>
                                        <p:tgtEl>
                                          <p:spTgt spid="1229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dissolv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5" grpId="0" animBg="1"/>
      <p:bldP spid="6" grpId="0" animBg="1"/>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208912" cy="1512168"/>
          </a:xfrm>
          <a:prstGeom prst="rect">
            <a:avLst/>
          </a:prstGeom>
          <a:noFill/>
        </p:spPr>
        <p:txBody>
          <a:bodyPr wrap="square" rtlCol="0">
            <a:spAutoFit/>
          </a:bodyPr>
          <a:lstStyle/>
          <a:p>
            <a:pPr algn="just"/>
            <a:r>
              <a:rPr lang="ru-RU" dirty="0" smtClean="0"/>
              <a:t>В соответствии с Федеральным законом «О бухгалтерском учете» (от 21.11.96 г. </a:t>
            </a:r>
            <a:r>
              <a:rPr lang="ru-RU" dirty="0" smtClean="0">
                <a:solidFill>
                  <a:schemeClr val="accent2">
                    <a:lumMod val="50000"/>
                  </a:schemeClr>
                </a:solidFill>
              </a:rPr>
              <a:t>№ 129-ФЗ</a:t>
            </a:r>
            <a:r>
              <a:rPr lang="ru-RU" dirty="0" smtClean="0"/>
              <a:t>) и Положением по Бухгалтерскому учету «Бухгалтерская отчетность организации» </a:t>
            </a:r>
            <a:r>
              <a:rPr lang="ru-RU" dirty="0" smtClean="0">
                <a:solidFill>
                  <a:schemeClr val="accent2">
                    <a:lumMod val="50000"/>
                  </a:schemeClr>
                </a:solidFill>
              </a:rPr>
              <a:t>(ПБУ 4/99) </a:t>
            </a:r>
            <a:r>
              <a:rPr lang="ru-RU" dirty="0" smtClean="0"/>
              <a:t>годовая бухгалтерская отчетность организации (кроме кредитных организаций, страховых организаций и бюджетных учреждений) состоит из следующих форм:</a:t>
            </a:r>
            <a:endParaRPr lang="ru-RU" dirty="0"/>
          </a:p>
        </p:txBody>
      </p:sp>
      <p:sp>
        <p:nvSpPr>
          <p:cNvPr id="3" name="TextBox 2"/>
          <p:cNvSpPr txBox="1"/>
          <p:nvPr/>
        </p:nvSpPr>
        <p:spPr>
          <a:xfrm>
            <a:off x="755576" y="2276872"/>
            <a:ext cx="7236296" cy="369332"/>
          </a:xfrm>
          <a:prstGeom prst="rect">
            <a:avLst/>
          </a:prstGeom>
          <a:noFill/>
        </p:spPr>
        <p:txBody>
          <a:bodyPr wrap="square" rtlCol="0">
            <a:spAutoFit/>
          </a:bodyPr>
          <a:lstStyle/>
          <a:p>
            <a:r>
              <a:rPr lang="ru-RU" dirty="0" smtClean="0"/>
              <a:t>1) Бухгалтерский баланс (форма № 1)</a:t>
            </a:r>
            <a:endParaRPr lang="ru-RU" dirty="0"/>
          </a:p>
        </p:txBody>
      </p:sp>
      <p:sp>
        <p:nvSpPr>
          <p:cNvPr id="4" name="TextBox 3"/>
          <p:cNvSpPr txBox="1"/>
          <p:nvPr/>
        </p:nvSpPr>
        <p:spPr>
          <a:xfrm>
            <a:off x="755576" y="2708920"/>
            <a:ext cx="5976664" cy="369332"/>
          </a:xfrm>
          <a:prstGeom prst="rect">
            <a:avLst/>
          </a:prstGeom>
          <a:noFill/>
        </p:spPr>
        <p:txBody>
          <a:bodyPr wrap="square" rtlCol="0">
            <a:spAutoFit/>
          </a:bodyPr>
          <a:lstStyle/>
          <a:p>
            <a:r>
              <a:rPr lang="ru-RU" dirty="0" smtClean="0"/>
              <a:t>2) Отчет о прибылях и убытках (форма № 2)</a:t>
            </a:r>
            <a:endParaRPr lang="ru-RU" dirty="0"/>
          </a:p>
        </p:txBody>
      </p:sp>
      <p:sp>
        <p:nvSpPr>
          <p:cNvPr id="5" name="TextBox 4"/>
          <p:cNvSpPr txBox="1"/>
          <p:nvPr/>
        </p:nvSpPr>
        <p:spPr>
          <a:xfrm>
            <a:off x="755576" y="3212976"/>
            <a:ext cx="5688632" cy="369332"/>
          </a:xfrm>
          <a:prstGeom prst="rect">
            <a:avLst/>
          </a:prstGeom>
          <a:noFill/>
        </p:spPr>
        <p:txBody>
          <a:bodyPr wrap="square" rtlCol="0">
            <a:spAutoFit/>
          </a:bodyPr>
          <a:lstStyle/>
          <a:p>
            <a:r>
              <a:rPr lang="ru-RU" dirty="0" smtClean="0"/>
              <a:t>3) Отчет об изменениях капитала (форма № 3)</a:t>
            </a:r>
            <a:endParaRPr lang="ru-RU" dirty="0"/>
          </a:p>
        </p:txBody>
      </p:sp>
      <p:sp>
        <p:nvSpPr>
          <p:cNvPr id="6" name="TextBox 5"/>
          <p:cNvSpPr txBox="1"/>
          <p:nvPr/>
        </p:nvSpPr>
        <p:spPr>
          <a:xfrm>
            <a:off x="755576" y="3717032"/>
            <a:ext cx="5976664" cy="369332"/>
          </a:xfrm>
          <a:prstGeom prst="rect">
            <a:avLst/>
          </a:prstGeom>
          <a:noFill/>
        </p:spPr>
        <p:txBody>
          <a:bodyPr wrap="square" rtlCol="0">
            <a:spAutoFit/>
          </a:bodyPr>
          <a:lstStyle/>
          <a:p>
            <a:r>
              <a:rPr lang="ru-RU" dirty="0" smtClean="0"/>
              <a:t>4) Отчет о движении денежных средств (форма № 4)</a:t>
            </a:r>
            <a:endParaRPr lang="ru-RU" dirty="0"/>
          </a:p>
        </p:txBody>
      </p:sp>
      <p:sp>
        <p:nvSpPr>
          <p:cNvPr id="7" name="TextBox 6"/>
          <p:cNvSpPr txBox="1"/>
          <p:nvPr/>
        </p:nvSpPr>
        <p:spPr>
          <a:xfrm>
            <a:off x="755576" y="4293096"/>
            <a:ext cx="5760640" cy="369332"/>
          </a:xfrm>
          <a:prstGeom prst="rect">
            <a:avLst/>
          </a:prstGeom>
          <a:noFill/>
        </p:spPr>
        <p:txBody>
          <a:bodyPr wrap="square" rtlCol="0">
            <a:spAutoFit/>
          </a:bodyPr>
          <a:lstStyle/>
          <a:p>
            <a:r>
              <a:rPr lang="ru-RU" dirty="0" smtClean="0"/>
              <a:t>5) Приложение к бухгалтерскому балансу (форма № 5)</a:t>
            </a:r>
            <a:endParaRPr lang="ru-RU" dirty="0"/>
          </a:p>
        </p:txBody>
      </p:sp>
      <p:sp>
        <p:nvSpPr>
          <p:cNvPr id="8" name="TextBox 7"/>
          <p:cNvSpPr txBox="1"/>
          <p:nvPr/>
        </p:nvSpPr>
        <p:spPr>
          <a:xfrm>
            <a:off x="755576" y="4797152"/>
            <a:ext cx="5976664" cy="369332"/>
          </a:xfrm>
          <a:prstGeom prst="rect">
            <a:avLst/>
          </a:prstGeom>
          <a:noFill/>
        </p:spPr>
        <p:txBody>
          <a:bodyPr wrap="square" rtlCol="0">
            <a:spAutoFit/>
          </a:bodyPr>
          <a:lstStyle/>
          <a:p>
            <a:r>
              <a:rPr lang="ru-RU" dirty="0" smtClean="0"/>
              <a:t>6) Пояснительная записка</a:t>
            </a:r>
            <a:endParaRPr lang="ru-RU" dirty="0"/>
          </a:p>
        </p:txBody>
      </p:sp>
      <p:sp>
        <p:nvSpPr>
          <p:cNvPr id="9" name="TextBox 8"/>
          <p:cNvSpPr txBox="1"/>
          <p:nvPr/>
        </p:nvSpPr>
        <p:spPr>
          <a:xfrm>
            <a:off x="755576" y="5301208"/>
            <a:ext cx="5184576" cy="369332"/>
          </a:xfrm>
          <a:prstGeom prst="rect">
            <a:avLst/>
          </a:prstGeom>
          <a:noFill/>
        </p:spPr>
        <p:txBody>
          <a:bodyPr wrap="square" rtlCol="0">
            <a:spAutoFit/>
          </a:bodyPr>
          <a:lstStyle/>
          <a:p>
            <a:r>
              <a:rPr lang="ru-RU" dirty="0" smtClean="0"/>
              <a:t>7) Аудиторское заключение.</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04665"/>
            <a:ext cx="8892480" cy="369332"/>
          </a:xfrm>
          <a:prstGeom prst="rect">
            <a:avLst/>
          </a:prstGeom>
          <a:noFill/>
        </p:spPr>
        <p:txBody>
          <a:bodyPr wrap="square" rtlCol="0">
            <a:spAutoFit/>
          </a:bodyPr>
          <a:lstStyle/>
          <a:p>
            <a:r>
              <a:rPr lang="ru-RU" b="1" i="1" dirty="0" smtClean="0">
                <a:solidFill>
                  <a:srgbClr val="990000"/>
                </a:solidFill>
              </a:rPr>
              <a:t>При составлении бухгалтерской отчетности необходимо соблюдать требования:</a:t>
            </a:r>
            <a:endParaRPr lang="ru-RU" b="1" i="1" dirty="0">
              <a:solidFill>
                <a:srgbClr val="990000"/>
              </a:solidFill>
            </a:endParaRPr>
          </a:p>
        </p:txBody>
      </p:sp>
      <p:sp>
        <p:nvSpPr>
          <p:cNvPr id="3" name="TextBox 2"/>
          <p:cNvSpPr txBox="1"/>
          <p:nvPr/>
        </p:nvSpPr>
        <p:spPr>
          <a:xfrm>
            <a:off x="395536" y="980728"/>
            <a:ext cx="8352928" cy="1754326"/>
          </a:xfrm>
          <a:prstGeom prst="rect">
            <a:avLst/>
          </a:prstGeom>
          <a:noFill/>
        </p:spPr>
        <p:txBody>
          <a:bodyPr wrap="square" rtlCol="0">
            <a:spAutoFit/>
          </a:bodyPr>
          <a:lstStyle/>
          <a:p>
            <a:pPr algn="just">
              <a:buFont typeface="Arial" pitchFamily="34" charset="0"/>
              <a:buChar char="•"/>
            </a:pPr>
            <a:r>
              <a:rPr lang="ru-RU" dirty="0" smtClean="0"/>
              <a:t> </a:t>
            </a:r>
            <a:r>
              <a:rPr lang="ru-RU" b="1" i="1" dirty="0" smtClean="0">
                <a:solidFill>
                  <a:schemeClr val="accent5">
                    <a:lumMod val="20000"/>
                    <a:lumOff val="80000"/>
                  </a:schemeClr>
                </a:solidFill>
              </a:rPr>
              <a:t>требование достоверности и полноты</a:t>
            </a:r>
            <a:r>
              <a:rPr lang="ru-RU" dirty="0" smtClean="0">
                <a:solidFill>
                  <a:schemeClr val="accent5">
                    <a:lumMod val="20000"/>
                    <a:lumOff val="80000"/>
                  </a:schemeClr>
                </a:solidFill>
              </a:rPr>
              <a:t> </a:t>
            </a:r>
            <a:r>
              <a:rPr lang="ru-RU" dirty="0" smtClean="0"/>
              <a:t>означает, что бухгалтерская отчетность должна давать достоверное и полное представление об имущественном и финансовом положении организации, а также о финансовых результатах ее деятельности. При этом достоверной и полной считается бухгалтерская отчетность, сформированная и составленная исходя из правил, установленных нормативными актами системы нормативного регулирования бухгалтерского учета в РФ.</a:t>
            </a:r>
            <a:endParaRPr lang="ru-RU" dirty="0"/>
          </a:p>
        </p:txBody>
      </p:sp>
      <p:sp>
        <p:nvSpPr>
          <p:cNvPr id="4" name="TextBox 3"/>
          <p:cNvSpPr txBox="1"/>
          <p:nvPr/>
        </p:nvSpPr>
        <p:spPr>
          <a:xfrm>
            <a:off x="323528" y="2924945"/>
            <a:ext cx="8496944" cy="1224135"/>
          </a:xfrm>
          <a:prstGeom prst="rect">
            <a:avLst/>
          </a:prstGeom>
          <a:noFill/>
        </p:spPr>
        <p:txBody>
          <a:bodyPr wrap="square" rtlCol="0">
            <a:spAutoFit/>
          </a:bodyPr>
          <a:lstStyle/>
          <a:p>
            <a:pPr algn="just">
              <a:buFont typeface="Arial" pitchFamily="34" charset="0"/>
              <a:buChar char="•"/>
            </a:pPr>
            <a:r>
              <a:rPr lang="ru-RU" dirty="0" smtClean="0"/>
              <a:t> </a:t>
            </a:r>
            <a:r>
              <a:rPr lang="ru-RU" b="1" i="1" dirty="0" smtClean="0">
                <a:solidFill>
                  <a:schemeClr val="accent5">
                    <a:lumMod val="20000"/>
                    <a:lumOff val="80000"/>
                  </a:schemeClr>
                </a:solidFill>
              </a:rPr>
              <a:t>требование нейтральности</a:t>
            </a:r>
            <a:r>
              <a:rPr lang="ru-RU" dirty="0" smtClean="0"/>
              <a:t> означает, что при формировании бухгалтерской отчетности должна быть обеспечена нейтральность информации, т. е. исключено одностороннее удовлетворение интересов одних групп пользователей бухгалтерской отчетности перед другими;</a:t>
            </a:r>
            <a:endParaRPr lang="ru-RU" dirty="0"/>
          </a:p>
        </p:txBody>
      </p:sp>
      <p:sp>
        <p:nvSpPr>
          <p:cNvPr id="5" name="TextBox 4"/>
          <p:cNvSpPr txBox="1"/>
          <p:nvPr/>
        </p:nvSpPr>
        <p:spPr>
          <a:xfrm>
            <a:off x="323528" y="4293096"/>
            <a:ext cx="8604448" cy="1224136"/>
          </a:xfrm>
          <a:prstGeom prst="rect">
            <a:avLst/>
          </a:prstGeom>
          <a:noFill/>
        </p:spPr>
        <p:txBody>
          <a:bodyPr wrap="square" rtlCol="0">
            <a:spAutoFit/>
          </a:bodyPr>
          <a:lstStyle/>
          <a:p>
            <a:pPr algn="just">
              <a:buFont typeface="Arial" pitchFamily="34" charset="0"/>
              <a:buChar char="•"/>
            </a:pPr>
            <a:r>
              <a:rPr lang="ru-RU" dirty="0" smtClean="0"/>
              <a:t> </a:t>
            </a:r>
            <a:r>
              <a:rPr lang="ru-RU" b="1" i="1" dirty="0" smtClean="0">
                <a:solidFill>
                  <a:schemeClr val="accent5">
                    <a:lumMod val="20000"/>
                    <a:lumOff val="80000"/>
                  </a:schemeClr>
                </a:solidFill>
              </a:rPr>
              <a:t>требование целостности</a:t>
            </a:r>
            <a:r>
              <a:rPr lang="ru-RU" dirty="0" smtClean="0"/>
              <a:t> означает необходимость включения в бухгалтерскую отчетность данных обо всех хозяйственных операциях, осуществленных как организацией в целом, так и ее филиалами, представительствами и иными подразделениями, в том числе выделенными на отдельные балансы.</a:t>
            </a:r>
            <a:endParaRPr lang="ru-RU" dirty="0"/>
          </a:p>
        </p:txBody>
      </p:sp>
      <p:sp>
        <p:nvSpPr>
          <p:cNvPr id="6" name="TextBox 5"/>
          <p:cNvSpPr txBox="1"/>
          <p:nvPr/>
        </p:nvSpPr>
        <p:spPr>
          <a:xfrm>
            <a:off x="395536" y="5589240"/>
            <a:ext cx="8496944" cy="923330"/>
          </a:xfrm>
          <a:prstGeom prst="rect">
            <a:avLst/>
          </a:prstGeom>
          <a:noFill/>
        </p:spPr>
        <p:txBody>
          <a:bodyPr wrap="square" rtlCol="0">
            <a:spAutoFit/>
          </a:bodyPr>
          <a:lstStyle/>
          <a:p>
            <a:pPr algn="just">
              <a:buFont typeface="Arial" pitchFamily="34" charset="0"/>
              <a:buChar char="•"/>
            </a:pPr>
            <a:r>
              <a:rPr lang="ru-RU" dirty="0" smtClean="0"/>
              <a:t> </a:t>
            </a:r>
            <a:r>
              <a:rPr lang="ru-RU" i="1" dirty="0" smtClean="0">
                <a:solidFill>
                  <a:schemeClr val="accent5">
                    <a:lumMod val="20000"/>
                    <a:lumOff val="80000"/>
                  </a:schemeClr>
                </a:solidFill>
              </a:rPr>
              <a:t>требование последовательности </a:t>
            </a:r>
            <a:r>
              <a:rPr lang="ru-RU" dirty="0" smtClean="0"/>
              <a:t>означает необходимость соблюдения постоянства в содержании и формах бухгалтерского баланса, отчета о прибылях и убытках и пояснений к ним от одного отчетного года к другому.</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ssolv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332656"/>
            <a:ext cx="8496944" cy="1512168"/>
          </a:xfrm>
          <a:prstGeom prst="rect">
            <a:avLst/>
          </a:prstGeom>
          <a:noFill/>
        </p:spPr>
        <p:txBody>
          <a:bodyPr wrap="square" rtlCol="0">
            <a:spAutoFit/>
          </a:bodyPr>
          <a:lstStyle/>
          <a:p>
            <a:pPr algn="just">
              <a:buFont typeface="Arial" pitchFamily="34" charset="0"/>
              <a:buChar char="•"/>
            </a:pPr>
            <a:r>
              <a:rPr lang="ru-RU" b="1" i="1" dirty="0" smtClean="0">
                <a:solidFill>
                  <a:schemeClr val="accent5">
                    <a:lumMod val="20000"/>
                    <a:lumOff val="80000"/>
                  </a:schemeClr>
                </a:solidFill>
              </a:rPr>
              <a:t> требование сопоставимости</a:t>
            </a:r>
            <a:r>
              <a:rPr lang="ru-RU" dirty="0" smtClean="0"/>
              <a:t> – в бухгалтерской отчетности должны содержаться данные, позволяющие осуществить их сравнение с аналогичными данными за годы, предшествовавшие отчетному. В Положении оговорено, что если они несопоставимы по ряду причин, то данные предшествующих периодов подлежат корректировке по установленным правилам. </a:t>
            </a:r>
            <a:endParaRPr lang="ru-RU" dirty="0"/>
          </a:p>
        </p:txBody>
      </p:sp>
      <p:sp>
        <p:nvSpPr>
          <p:cNvPr id="4" name="TextBox 3"/>
          <p:cNvSpPr txBox="1"/>
          <p:nvPr/>
        </p:nvSpPr>
        <p:spPr>
          <a:xfrm>
            <a:off x="395536" y="2132856"/>
            <a:ext cx="8496944" cy="1200329"/>
          </a:xfrm>
          <a:prstGeom prst="rect">
            <a:avLst/>
          </a:prstGeom>
          <a:noFill/>
        </p:spPr>
        <p:txBody>
          <a:bodyPr wrap="square" rtlCol="0">
            <a:spAutoFit/>
          </a:bodyPr>
          <a:lstStyle/>
          <a:p>
            <a:pPr>
              <a:buFont typeface="Arial" pitchFamily="34" charset="0"/>
              <a:buChar char="•"/>
            </a:pPr>
            <a:r>
              <a:rPr lang="ru-RU" b="1" i="1" dirty="0" smtClean="0">
                <a:solidFill>
                  <a:schemeClr val="accent5">
                    <a:lumMod val="20000"/>
                    <a:lumOff val="80000"/>
                  </a:schemeClr>
                </a:solidFill>
              </a:rPr>
              <a:t> требование соблюдения отчетного периода </a:t>
            </a:r>
            <a:r>
              <a:rPr lang="ru-RU" dirty="0" smtClean="0"/>
              <a:t>означает, что в качестве отчетного года в России принят период с 1 января по 31 декабря включительно, т. е. отчетный год совпадает с календарным. Для составления бухгалтерской отчетности отчетной датой считается последний календарный день отчетного периода.</a:t>
            </a:r>
            <a:endParaRPr lang="ru-RU" dirty="0"/>
          </a:p>
        </p:txBody>
      </p:sp>
      <p:sp>
        <p:nvSpPr>
          <p:cNvPr id="5" name="TextBox 4"/>
          <p:cNvSpPr txBox="1"/>
          <p:nvPr/>
        </p:nvSpPr>
        <p:spPr>
          <a:xfrm>
            <a:off x="323528" y="3573016"/>
            <a:ext cx="8640960" cy="1224136"/>
          </a:xfrm>
          <a:prstGeom prst="rect">
            <a:avLst/>
          </a:prstGeom>
          <a:noFill/>
        </p:spPr>
        <p:txBody>
          <a:bodyPr wrap="square" rtlCol="0">
            <a:spAutoFit/>
          </a:bodyPr>
          <a:lstStyle/>
          <a:p>
            <a:pPr algn="just">
              <a:buFont typeface="Arial" pitchFamily="34" charset="0"/>
              <a:buChar char="•"/>
            </a:pPr>
            <a:r>
              <a:rPr lang="ru-RU" dirty="0" smtClean="0"/>
              <a:t> </a:t>
            </a:r>
            <a:r>
              <a:rPr lang="ru-RU" b="1" i="1" dirty="0" smtClean="0">
                <a:solidFill>
                  <a:schemeClr val="accent5">
                    <a:lumMod val="20000"/>
                    <a:lumOff val="80000"/>
                  </a:schemeClr>
                </a:solidFill>
              </a:rPr>
              <a:t>требование правильного оформления</a:t>
            </a:r>
            <a:r>
              <a:rPr lang="ru-RU" dirty="0" smtClean="0"/>
              <a:t> связано с соблюдением формальных принципов отчетности: составление ее на русском языке, в валюте Российской Федерации (в рублях), подписание руководителем организации и специалистом, ведущим бухгалтерский учет (главным бухгалтером и т. п.).</a:t>
            </a:r>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04664"/>
            <a:ext cx="8748464" cy="1512168"/>
          </a:xfrm>
          <a:prstGeom prst="rect">
            <a:avLst/>
          </a:prstGeom>
          <a:noFill/>
        </p:spPr>
        <p:txBody>
          <a:bodyPr wrap="square" rtlCol="0">
            <a:spAutoFit/>
          </a:bodyPr>
          <a:lstStyle/>
          <a:p>
            <a:pPr algn="just"/>
            <a:r>
              <a:rPr lang="ru-RU" sz="2000" b="1" i="1" dirty="0" smtClean="0">
                <a:solidFill>
                  <a:srgbClr val="CC3300"/>
                </a:solidFill>
              </a:rPr>
              <a:t>Бухгалтерский баланс </a:t>
            </a:r>
            <a:r>
              <a:rPr lang="ru-RU" dirty="0" smtClean="0"/>
              <a:t>– это таблица, в которой имущество организации сгруппировано по составу и функциональной роли (актив) и по источникам образования и целевому назначению (пассив). Итог актива должен быть обязательно равен итогу пассива, так как в активе и пассиве группируется одно и то же имущество по разным направлениям. </a:t>
            </a:r>
            <a:endParaRPr lang="ru-RU" dirty="0"/>
          </a:p>
        </p:txBody>
      </p:sp>
      <p:pic>
        <p:nvPicPr>
          <p:cNvPr id="8194" name="Picture 2" descr="http://www.coolreferat.com/ref-3_277188480-27154.coolpic"/>
          <p:cNvPicPr>
            <a:picLocks noChangeAspect="1" noChangeArrowheads="1"/>
          </p:cNvPicPr>
          <p:nvPr/>
        </p:nvPicPr>
        <p:blipFill>
          <a:blip r:embed="rId2" cstate="print"/>
          <a:srcRect/>
          <a:stretch>
            <a:fillRect/>
          </a:stretch>
        </p:blipFill>
        <p:spPr bwMode="auto">
          <a:xfrm>
            <a:off x="5940152" y="2348880"/>
            <a:ext cx="2996484" cy="4234326"/>
          </a:xfrm>
          <a:prstGeom prst="rect">
            <a:avLst/>
          </a:prstGeom>
          <a:noFill/>
        </p:spPr>
      </p:pic>
      <p:sp>
        <p:nvSpPr>
          <p:cNvPr id="4" name="TextBox 3"/>
          <p:cNvSpPr txBox="1"/>
          <p:nvPr/>
        </p:nvSpPr>
        <p:spPr>
          <a:xfrm>
            <a:off x="179512" y="1988840"/>
            <a:ext cx="5688632" cy="1477328"/>
          </a:xfrm>
          <a:prstGeom prst="rect">
            <a:avLst/>
          </a:prstGeom>
          <a:noFill/>
        </p:spPr>
        <p:txBody>
          <a:bodyPr wrap="square" rtlCol="0">
            <a:spAutoFit/>
          </a:bodyPr>
          <a:lstStyle/>
          <a:p>
            <a:pPr algn="just"/>
            <a:r>
              <a:rPr lang="ru-RU" dirty="0" smtClean="0"/>
              <a:t>В России форма бухгалтерского баланса разрабатывается Минфином РФ и носит рекомендательный характер. Организации могут дополнять, сокращать и видоизменять рекомендуемую форму баланса.</a:t>
            </a:r>
            <a:endParaRPr lang="ru-RU" dirty="0"/>
          </a:p>
        </p:txBody>
      </p:sp>
      <p:sp>
        <p:nvSpPr>
          <p:cNvPr id="5" name="TextBox 4"/>
          <p:cNvSpPr txBox="1"/>
          <p:nvPr/>
        </p:nvSpPr>
        <p:spPr>
          <a:xfrm>
            <a:off x="0" y="3573016"/>
            <a:ext cx="5724128" cy="2862322"/>
          </a:xfrm>
          <a:prstGeom prst="rect">
            <a:avLst/>
          </a:prstGeom>
          <a:noFill/>
        </p:spPr>
        <p:txBody>
          <a:bodyPr wrap="square" rtlCol="0">
            <a:spAutoFit/>
          </a:bodyPr>
          <a:lstStyle/>
          <a:p>
            <a:pPr algn="just"/>
            <a:r>
              <a:rPr lang="ru-RU" dirty="0" smtClean="0"/>
              <a:t>В рекомендуемой форме бух. баланса </a:t>
            </a:r>
            <a:r>
              <a:rPr lang="ru-RU" u="sng" dirty="0" smtClean="0"/>
              <a:t>актив</a:t>
            </a:r>
            <a:r>
              <a:rPr lang="ru-RU" dirty="0" smtClean="0"/>
              <a:t> баланса состоит из двух разделов:</a:t>
            </a:r>
          </a:p>
          <a:p>
            <a:pPr marL="400050" indent="-400050" algn="just">
              <a:buAutoNum type="romanUcPeriod"/>
            </a:pPr>
            <a:r>
              <a:rPr lang="ru-RU" dirty="0" err="1" smtClean="0"/>
              <a:t>Внеоборотные</a:t>
            </a:r>
            <a:r>
              <a:rPr lang="ru-RU" dirty="0" smtClean="0"/>
              <a:t> активы.</a:t>
            </a:r>
          </a:p>
          <a:p>
            <a:pPr marL="400050" indent="-400050" algn="just">
              <a:buAutoNum type="romanUcPeriod"/>
            </a:pPr>
            <a:r>
              <a:rPr lang="ru-RU" dirty="0" smtClean="0"/>
              <a:t>Оборотные активы.</a:t>
            </a:r>
          </a:p>
          <a:p>
            <a:pPr marL="400050" indent="-400050" algn="just"/>
            <a:r>
              <a:rPr lang="ru-RU" u="sng" dirty="0" smtClean="0"/>
              <a:t>В пассиве </a:t>
            </a:r>
            <a:r>
              <a:rPr lang="ru-RU" dirty="0" smtClean="0"/>
              <a:t>баланса источники формирования имущества сгруппированы в три раздела:</a:t>
            </a:r>
          </a:p>
          <a:p>
            <a:pPr marL="400050" indent="-400050" algn="just"/>
            <a:r>
              <a:rPr lang="en-US" dirty="0" smtClean="0"/>
              <a:t>III. </a:t>
            </a:r>
            <a:r>
              <a:rPr lang="ru-RU" dirty="0" smtClean="0"/>
              <a:t>Капитал и резервы.</a:t>
            </a:r>
          </a:p>
          <a:p>
            <a:pPr marL="400050" indent="-400050" algn="just"/>
            <a:r>
              <a:rPr lang="en-US" dirty="0" smtClean="0"/>
              <a:t>IV. </a:t>
            </a:r>
            <a:r>
              <a:rPr lang="ru-RU" dirty="0" smtClean="0"/>
              <a:t>Долгосрочные займы.</a:t>
            </a:r>
          </a:p>
          <a:p>
            <a:pPr marL="400050" indent="-400050" algn="just"/>
            <a:r>
              <a:rPr lang="en-US" dirty="0" smtClean="0"/>
              <a:t>V.</a:t>
            </a:r>
            <a:r>
              <a:rPr lang="ru-RU" dirty="0" smtClean="0"/>
              <a:t> Краткосрочные обязательства.</a:t>
            </a:r>
          </a:p>
          <a:p>
            <a:pPr marL="400050" indent="-400050" algn="just"/>
            <a:endParaRPr lang="ru-RU"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7" presetClass="entr" presetSubtype="1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 calcmode="lin" valueType="num">
                                      <p:cBhvr>
                                        <p:cTn id="10" dur="500" fill="hold"/>
                                        <p:tgtEl>
                                          <p:spTgt spid="8194"/>
                                        </p:tgtEl>
                                        <p:attrNameLst>
                                          <p:attrName>ppt_w</p:attrName>
                                        </p:attrNameLst>
                                      </p:cBhvr>
                                      <p:tavLst>
                                        <p:tav tm="0">
                                          <p:val>
                                            <p:fltVal val="0"/>
                                          </p:val>
                                        </p:tav>
                                        <p:tav tm="100000">
                                          <p:val>
                                            <p:strVal val="#ppt_w"/>
                                          </p:val>
                                        </p:tav>
                                      </p:tavLst>
                                    </p:anim>
                                    <p:anim calcmode="lin" valueType="num">
                                      <p:cBhvr>
                                        <p:cTn id="11" dur="5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900" decel="100000" fill="hold"/>
                                        <p:tgtEl>
                                          <p:spTgt spid="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676</TotalTime>
  <Words>1680</Words>
  <Application>Microsoft Office PowerPoint</Application>
  <PresentationFormat>Экран (4:3)</PresentationFormat>
  <Paragraphs>101</Paragraphs>
  <Slides>16</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Настя</dc:creator>
  <cp:lastModifiedBy>Настя</cp:lastModifiedBy>
  <cp:revision>100</cp:revision>
  <dcterms:created xsi:type="dcterms:W3CDTF">2013-01-04T10:38:49Z</dcterms:created>
  <dcterms:modified xsi:type="dcterms:W3CDTF">2013-11-04T18:50:39Z</dcterms:modified>
</cp:coreProperties>
</file>