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2B000A-0A6F-4414-AA44-6DBE5A7DFDE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5753D6A-3A55-4235-AA9E-8915691B11AC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Всеми́рная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торго́вая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организа́ция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(ВТО) с 1995 г.</a:t>
          </a:r>
        </a:p>
      </dgm:t>
    </dgm:pt>
    <dgm:pt modelId="{71DFF6D9-81A2-4077-995C-978FDD9E1077}" type="parTrans" cxnId="{24030F29-F852-484F-BD06-D6CD406666B4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90466B-658E-4274-AC95-3BEB0E616A69}" type="sibTrans" cxnId="{24030F29-F852-484F-BD06-D6CD406666B4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5565AD-0561-49EF-A03B-5D284F465F5C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Латиноамерика́нская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ассоциа́ция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интегра́ции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(ЛАИ) с 26 июля 1999 г. </a:t>
          </a:r>
        </a:p>
      </dgm:t>
    </dgm:pt>
    <dgm:pt modelId="{91883634-AFF9-4B90-8F68-1EA493F5D321}" type="parTrans" cxnId="{C6AB3ECF-DF8D-4177-A70A-8E6BDCFFB468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3ED194-EC9C-4AA5-9028-0623DB983B8D}" type="sibTrans" cxnId="{C6AB3ECF-DF8D-4177-A70A-8E6BDCFFB468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CA2994-EB55-4376-ABBC-6057AEC9F70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Боливарианский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альянс для народов нашей Америки (АЛБА) с 2004 года.</a:t>
          </a:r>
        </a:p>
        <a:p>
          <a:pPr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05230F-C672-4CEA-A8D2-9AE56C349752}" type="parTrans" cxnId="{0B42DB54-177D-47CE-9021-4D94B5091D99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D6CDCD-9E60-4341-8056-F768E2D18257}" type="sibTrans" cxnId="{0B42DB54-177D-47CE-9021-4D94B5091D99}">
      <dgm:prSet/>
      <dgm:spPr/>
      <dgm:t>
        <a:bodyPr/>
        <a:lstStyle/>
        <a:p>
          <a:pPr algn="ctr"/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E1C4BF-446D-40C7-B8D8-12060C576EFB}" type="pres">
      <dgm:prSet presAssocID="{182B000A-0A6F-4414-AA44-6DBE5A7DFDE0}" presName="linear" presStyleCnt="0">
        <dgm:presLayoutVars>
          <dgm:animLvl val="lvl"/>
          <dgm:resizeHandles val="exact"/>
        </dgm:presLayoutVars>
      </dgm:prSet>
      <dgm:spPr/>
    </dgm:pt>
    <dgm:pt modelId="{ADF7B78F-CE79-415F-B897-004A19F691CF}" type="pres">
      <dgm:prSet presAssocID="{45753D6A-3A55-4235-AA9E-8915691B11A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9B77-08E2-47AA-9869-04F3C835B41F}" type="pres">
      <dgm:prSet presAssocID="{2590466B-658E-4274-AC95-3BEB0E616A69}" presName="spacer" presStyleCnt="0"/>
      <dgm:spPr/>
    </dgm:pt>
    <dgm:pt modelId="{5838EB17-FAD4-471C-A5AB-799DC8391904}" type="pres">
      <dgm:prSet presAssocID="{755565AD-0561-49EF-A03B-5D284F465F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14A25-C7E1-4E42-9810-8D5B3BA8D828}" type="pres">
      <dgm:prSet presAssocID="{053ED194-EC9C-4AA5-9028-0623DB983B8D}" presName="spacer" presStyleCnt="0"/>
      <dgm:spPr/>
    </dgm:pt>
    <dgm:pt modelId="{3AA0D14F-B49C-47EB-9FD8-672C5372D3A6}" type="pres">
      <dgm:prSet presAssocID="{82CA2994-EB55-4376-ABBC-6057AEC9F70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030F29-F852-484F-BD06-D6CD406666B4}" srcId="{182B000A-0A6F-4414-AA44-6DBE5A7DFDE0}" destId="{45753D6A-3A55-4235-AA9E-8915691B11AC}" srcOrd="0" destOrd="0" parTransId="{71DFF6D9-81A2-4077-995C-978FDD9E1077}" sibTransId="{2590466B-658E-4274-AC95-3BEB0E616A69}"/>
    <dgm:cxn modelId="{C6AB3ECF-DF8D-4177-A70A-8E6BDCFFB468}" srcId="{182B000A-0A6F-4414-AA44-6DBE5A7DFDE0}" destId="{755565AD-0561-49EF-A03B-5D284F465F5C}" srcOrd="1" destOrd="0" parTransId="{91883634-AFF9-4B90-8F68-1EA493F5D321}" sibTransId="{053ED194-EC9C-4AA5-9028-0623DB983B8D}"/>
    <dgm:cxn modelId="{CF10B98B-A515-4CEC-89AB-58D9BC859C85}" type="presOf" srcId="{755565AD-0561-49EF-A03B-5D284F465F5C}" destId="{5838EB17-FAD4-471C-A5AB-799DC8391904}" srcOrd="0" destOrd="0" presId="urn:microsoft.com/office/officeart/2005/8/layout/vList2"/>
    <dgm:cxn modelId="{75509D82-E8D1-42DA-8F91-F8198357325C}" type="presOf" srcId="{45753D6A-3A55-4235-AA9E-8915691B11AC}" destId="{ADF7B78F-CE79-415F-B897-004A19F691CF}" srcOrd="0" destOrd="0" presId="urn:microsoft.com/office/officeart/2005/8/layout/vList2"/>
    <dgm:cxn modelId="{654816D4-8639-451A-9D3A-656C7375C9B8}" type="presOf" srcId="{182B000A-0A6F-4414-AA44-6DBE5A7DFDE0}" destId="{1BE1C4BF-446D-40C7-B8D8-12060C576EFB}" srcOrd="0" destOrd="0" presId="urn:microsoft.com/office/officeart/2005/8/layout/vList2"/>
    <dgm:cxn modelId="{2BBE8105-6BF8-4B4F-8F67-35757B1F2D7D}" type="presOf" srcId="{82CA2994-EB55-4376-ABBC-6057AEC9F70D}" destId="{3AA0D14F-B49C-47EB-9FD8-672C5372D3A6}" srcOrd="0" destOrd="0" presId="urn:microsoft.com/office/officeart/2005/8/layout/vList2"/>
    <dgm:cxn modelId="{0B42DB54-177D-47CE-9021-4D94B5091D99}" srcId="{182B000A-0A6F-4414-AA44-6DBE5A7DFDE0}" destId="{82CA2994-EB55-4376-ABBC-6057AEC9F70D}" srcOrd="2" destOrd="0" parTransId="{1605230F-C672-4CEA-A8D2-9AE56C349752}" sibTransId="{ECD6CDCD-9E60-4341-8056-F768E2D18257}"/>
    <dgm:cxn modelId="{C82FCE3E-8E4B-48E5-A989-74510220D721}" type="presParOf" srcId="{1BE1C4BF-446D-40C7-B8D8-12060C576EFB}" destId="{ADF7B78F-CE79-415F-B897-004A19F691CF}" srcOrd="0" destOrd="0" presId="urn:microsoft.com/office/officeart/2005/8/layout/vList2"/>
    <dgm:cxn modelId="{D1B9AEB7-7F1B-4D16-B1DB-B9CEF72E47A6}" type="presParOf" srcId="{1BE1C4BF-446D-40C7-B8D8-12060C576EFB}" destId="{81269B77-08E2-47AA-9869-04F3C835B41F}" srcOrd="1" destOrd="0" presId="urn:microsoft.com/office/officeart/2005/8/layout/vList2"/>
    <dgm:cxn modelId="{E8937FFC-2F52-4146-A8A7-F88F09F3476E}" type="presParOf" srcId="{1BE1C4BF-446D-40C7-B8D8-12060C576EFB}" destId="{5838EB17-FAD4-471C-A5AB-799DC8391904}" srcOrd="2" destOrd="0" presId="urn:microsoft.com/office/officeart/2005/8/layout/vList2"/>
    <dgm:cxn modelId="{CFD2D4DB-FB0F-4B58-8AF1-C0C00ADA5AA8}" type="presParOf" srcId="{1BE1C4BF-446D-40C7-B8D8-12060C576EFB}" destId="{CD914A25-C7E1-4E42-9810-8D5B3BA8D828}" srcOrd="3" destOrd="0" presId="urn:microsoft.com/office/officeart/2005/8/layout/vList2"/>
    <dgm:cxn modelId="{E4810FD6-F71C-4AA0-B777-603B3EB9CB65}" type="presParOf" srcId="{1BE1C4BF-446D-40C7-B8D8-12060C576EFB}" destId="{3AA0D14F-B49C-47EB-9FD8-672C5372D3A6}" srcOrd="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92488B-026E-4F76-8516-73CA44D33977}" type="doc">
      <dgm:prSet loTypeId="urn:microsoft.com/office/officeart/2005/8/layout/hList6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4963AFD-E2E0-474E-A6D5-C394591FA12A}">
      <dgm:prSet custT="1"/>
      <dgm:spPr/>
      <dgm:t>
        <a:bodyPr/>
        <a:lstStyle/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 на 2015г. </a:t>
          </a:r>
        </a:p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77 150 </a:t>
          </a:r>
          <a:r>
            <a:rPr lang="ru-RU" sz="2600" b="1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млн</a:t>
          </a:r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600" b="1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долл</a:t>
          </a:r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(66 место в мире).  </a:t>
          </a:r>
          <a:endParaRPr lang="ru-RU" sz="2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AD8A1A-8725-4B38-8AB4-5EA01E5AFBF8}" type="parTrans" cxnId="{A980C8DD-9569-4A66-A219-4D00606BC559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4AEF64-7104-4FFD-86CE-E357D2E5CADE}" type="sibTrans" cxnId="{A980C8DD-9569-4A66-A219-4D00606BC559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39FDF2-839B-42EB-969E-95618995B45E}">
      <dgm:prSet custT="1"/>
      <dgm:spPr/>
      <dgm:t>
        <a:bodyPr/>
        <a:lstStyle/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ВНД на душу населения 6790 долларов в год </a:t>
          </a:r>
        </a:p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(76 место)</a:t>
          </a:r>
          <a:endParaRPr lang="ru-RU" sz="2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1010E7-10FD-4EEE-BD85-E1A249F2710D}" type="parTrans" cxnId="{8A678E9D-79D9-4481-8DFF-1CF61EF62B22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3A685D-93EC-42CC-ABD0-55B59EAEE532}" type="sibTrans" cxnId="{8A678E9D-79D9-4481-8DFF-1CF61EF62B22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58A5C1-13FA-4220-B020-0C779FC22E5C}">
      <dgm:prSet custT="1"/>
      <dgm:spPr/>
      <dgm:t>
        <a:bodyPr/>
        <a:lstStyle/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Уровень инфляции 4,5% (2016г.). </a:t>
          </a:r>
          <a:endParaRPr lang="ru-RU" sz="2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E42CEB-1F4E-452D-BF9A-063903D1187F}" type="parTrans" cxnId="{7E5BE94F-3CB5-45CC-BA05-0A8ABA9E1C09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685948-46DF-475B-82E5-74B9E64ED007}" type="sibTrans" cxnId="{7E5BE94F-3CB5-45CC-BA05-0A8ABA9E1C09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61247D-C0BE-4F37-A5C8-DF68EF4536FB}">
      <dgm:prSet custT="1"/>
      <dgm:spPr/>
      <dgm:t>
        <a:bodyPr/>
        <a:lstStyle/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Уровень безработицы 3% (2015г.)</a:t>
          </a:r>
        </a:p>
        <a:p>
          <a:pPr rtl="0"/>
          <a:r>
            <a:rPr lang="ru-RU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24 место в мире. </a:t>
          </a:r>
          <a:endParaRPr lang="ru-RU" sz="2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43BD66-6DE4-44C2-8C3E-7074CB0A346A}" type="parTrans" cxnId="{E5747587-FB63-4A8A-9798-81901A07C14E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4CF3C6-9BBB-4884-BA23-A7F179D82498}" type="sibTrans" cxnId="{E5747587-FB63-4A8A-9798-81901A07C14E}">
      <dgm:prSet/>
      <dgm:spPr/>
      <dgm:t>
        <a:bodyPr/>
        <a:lstStyle/>
        <a:p>
          <a:endParaRPr lang="ru-RU" sz="2600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42E48D-A16A-4CD5-9E32-CB6B2AD9FD04}" type="pres">
      <dgm:prSet presAssocID="{BE92488B-026E-4F76-8516-73CA44D33977}" presName="Name0" presStyleCnt="0">
        <dgm:presLayoutVars>
          <dgm:dir/>
          <dgm:resizeHandles val="exact"/>
        </dgm:presLayoutVars>
      </dgm:prSet>
      <dgm:spPr/>
    </dgm:pt>
    <dgm:pt modelId="{F7AD363A-8BA6-4861-8F9E-F7E3EBE421F3}" type="pres">
      <dgm:prSet presAssocID="{94963AFD-E2E0-474E-A6D5-C394591FA12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2D0416-1129-49ED-AD48-8F2F5F3A9646}" type="pres">
      <dgm:prSet presAssocID="{184AEF64-7104-4FFD-86CE-E357D2E5CADE}" presName="sibTrans" presStyleCnt="0"/>
      <dgm:spPr/>
    </dgm:pt>
    <dgm:pt modelId="{D2BB51BB-2056-4443-817A-AEA997759EDF}" type="pres">
      <dgm:prSet presAssocID="{0D39FDF2-839B-42EB-969E-95618995B45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08C1D-25C3-4A52-9674-901388D1AB1A}" type="pres">
      <dgm:prSet presAssocID="{953A685D-93EC-42CC-ABD0-55B59EAEE532}" presName="sibTrans" presStyleCnt="0"/>
      <dgm:spPr/>
    </dgm:pt>
    <dgm:pt modelId="{F6EA1A26-F28D-4188-BAC9-4FECD3FFCB25}" type="pres">
      <dgm:prSet presAssocID="{CA58A5C1-13FA-4220-B020-0C779FC22E5C}" presName="node" presStyleLbl="node1" presStyleIdx="2" presStyleCnt="4">
        <dgm:presLayoutVars>
          <dgm:bulletEnabled val="1"/>
        </dgm:presLayoutVars>
      </dgm:prSet>
      <dgm:spPr/>
    </dgm:pt>
    <dgm:pt modelId="{C1E6DDF5-DC0D-4E1A-9BE9-8CBD5A276758}" type="pres">
      <dgm:prSet presAssocID="{30685948-46DF-475B-82E5-74B9E64ED007}" presName="sibTrans" presStyleCnt="0"/>
      <dgm:spPr/>
    </dgm:pt>
    <dgm:pt modelId="{328041B4-34A2-41DA-A9D8-073C2C4F3615}" type="pres">
      <dgm:prSet presAssocID="{7761247D-C0BE-4F37-A5C8-DF68EF4536FB}" presName="node" presStyleLbl="node1" presStyleIdx="3" presStyleCnt="4" custScaleX="119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80C8DD-9569-4A66-A219-4D00606BC559}" srcId="{BE92488B-026E-4F76-8516-73CA44D33977}" destId="{94963AFD-E2E0-474E-A6D5-C394591FA12A}" srcOrd="0" destOrd="0" parTransId="{7CAD8A1A-8725-4B38-8AB4-5EA01E5AFBF8}" sibTransId="{184AEF64-7104-4FFD-86CE-E357D2E5CADE}"/>
    <dgm:cxn modelId="{96E3F8CF-3E52-47B8-BD0A-EC9F172787B2}" type="presOf" srcId="{BE92488B-026E-4F76-8516-73CA44D33977}" destId="{0642E48D-A16A-4CD5-9E32-CB6B2AD9FD04}" srcOrd="0" destOrd="0" presId="urn:microsoft.com/office/officeart/2005/8/layout/hList6"/>
    <dgm:cxn modelId="{E5747587-FB63-4A8A-9798-81901A07C14E}" srcId="{BE92488B-026E-4F76-8516-73CA44D33977}" destId="{7761247D-C0BE-4F37-A5C8-DF68EF4536FB}" srcOrd="3" destOrd="0" parTransId="{7843BD66-6DE4-44C2-8C3E-7074CB0A346A}" sibTransId="{B24CF3C6-9BBB-4884-BA23-A7F179D82498}"/>
    <dgm:cxn modelId="{7E5BE94F-3CB5-45CC-BA05-0A8ABA9E1C09}" srcId="{BE92488B-026E-4F76-8516-73CA44D33977}" destId="{CA58A5C1-13FA-4220-B020-0C779FC22E5C}" srcOrd="2" destOrd="0" parTransId="{59E42CEB-1F4E-452D-BF9A-063903D1187F}" sibTransId="{30685948-46DF-475B-82E5-74B9E64ED007}"/>
    <dgm:cxn modelId="{5E8ABC80-3B5D-47E6-9DC2-A48D3FED7675}" type="presOf" srcId="{94963AFD-E2E0-474E-A6D5-C394591FA12A}" destId="{F7AD363A-8BA6-4861-8F9E-F7E3EBE421F3}" srcOrd="0" destOrd="0" presId="urn:microsoft.com/office/officeart/2005/8/layout/hList6"/>
    <dgm:cxn modelId="{058C193D-1A49-484E-BEA6-B8C4E844F7AB}" type="presOf" srcId="{7761247D-C0BE-4F37-A5C8-DF68EF4536FB}" destId="{328041B4-34A2-41DA-A9D8-073C2C4F3615}" srcOrd="0" destOrd="0" presId="urn:microsoft.com/office/officeart/2005/8/layout/hList6"/>
    <dgm:cxn modelId="{8A678E9D-79D9-4481-8DFF-1CF61EF62B22}" srcId="{BE92488B-026E-4F76-8516-73CA44D33977}" destId="{0D39FDF2-839B-42EB-969E-95618995B45E}" srcOrd="1" destOrd="0" parTransId="{151010E7-10FD-4EEE-BD85-E1A249F2710D}" sibTransId="{953A685D-93EC-42CC-ABD0-55B59EAEE532}"/>
    <dgm:cxn modelId="{42D04260-412D-4689-A6B1-EDE7CD61688F}" type="presOf" srcId="{0D39FDF2-839B-42EB-969E-95618995B45E}" destId="{D2BB51BB-2056-4443-817A-AEA997759EDF}" srcOrd="0" destOrd="0" presId="urn:microsoft.com/office/officeart/2005/8/layout/hList6"/>
    <dgm:cxn modelId="{C761A2CF-7630-474E-9EB2-1D950AA95634}" type="presOf" srcId="{CA58A5C1-13FA-4220-B020-0C779FC22E5C}" destId="{F6EA1A26-F28D-4188-BAC9-4FECD3FFCB25}" srcOrd="0" destOrd="0" presId="urn:microsoft.com/office/officeart/2005/8/layout/hList6"/>
    <dgm:cxn modelId="{EFD2722A-2AB0-4AED-AF40-23A1738B530B}" type="presParOf" srcId="{0642E48D-A16A-4CD5-9E32-CB6B2AD9FD04}" destId="{F7AD363A-8BA6-4861-8F9E-F7E3EBE421F3}" srcOrd="0" destOrd="0" presId="urn:microsoft.com/office/officeart/2005/8/layout/hList6"/>
    <dgm:cxn modelId="{A073AA83-DA24-47E5-BEEA-51A6B8FE291B}" type="presParOf" srcId="{0642E48D-A16A-4CD5-9E32-CB6B2AD9FD04}" destId="{F42D0416-1129-49ED-AD48-8F2F5F3A9646}" srcOrd="1" destOrd="0" presId="urn:microsoft.com/office/officeart/2005/8/layout/hList6"/>
    <dgm:cxn modelId="{AA09790E-3602-4AA2-B56F-BDB86C9EA513}" type="presParOf" srcId="{0642E48D-A16A-4CD5-9E32-CB6B2AD9FD04}" destId="{D2BB51BB-2056-4443-817A-AEA997759EDF}" srcOrd="2" destOrd="0" presId="urn:microsoft.com/office/officeart/2005/8/layout/hList6"/>
    <dgm:cxn modelId="{7E69B2E1-4703-41D9-9DF8-DB655E21B22F}" type="presParOf" srcId="{0642E48D-A16A-4CD5-9E32-CB6B2AD9FD04}" destId="{03508C1D-25C3-4A52-9674-901388D1AB1A}" srcOrd="3" destOrd="0" presId="urn:microsoft.com/office/officeart/2005/8/layout/hList6"/>
    <dgm:cxn modelId="{D5CEA499-CE02-4806-A0AB-2759AFF9CC9C}" type="presParOf" srcId="{0642E48D-A16A-4CD5-9E32-CB6B2AD9FD04}" destId="{F6EA1A26-F28D-4188-BAC9-4FECD3FFCB25}" srcOrd="4" destOrd="0" presId="urn:microsoft.com/office/officeart/2005/8/layout/hList6"/>
    <dgm:cxn modelId="{7560688B-53BC-4C87-A9A0-239D3F8ED153}" type="presParOf" srcId="{0642E48D-A16A-4CD5-9E32-CB6B2AD9FD04}" destId="{C1E6DDF5-DC0D-4E1A-9BE9-8CBD5A276758}" srcOrd="5" destOrd="0" presId="urn:microsoft.com/office/officeart/2005/8/layout/hList6"/>
    <dgm:cxn modelId="{D403DB74-10AE-462C-8F40-9E01CB6C8421}" type="presParOf" srcId="{0642E48D-A16A-4CD5-9E32-CB6B2AD9FD04}" destId="{328041B4-34A2-41DA-A9D8-073C2C4F3615}" srcOrd="6" destOrd="0" presId="urn:microsoft.com/office/officeart/2005/8/layout/h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D9A8C8-69D6-450E-A8FE-60804F24D683}" type="doc">
      <dgm:prSet loTypeId="urn:microsoft.com/office/officeart/2005/8/layout/process4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DB022A4-B137-44A0-9BF3-E0A951F66F54}">
      <dgm:prSet/>
      <dgm:spPr/>
      <dgm:t>
        <a:bodyPr/>
        <a:lstStyle/>
        <a:p>
          <a:pPr rtl="0"/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Период после 1991 года – изменение направления экономической политики.</a:t>
          </a:r>
          <a:endParaRPr lang="ru-RU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A76980-D4EF-4AC1-A0B6-C01AAAE123A7}" type="parTrans" cxnId="{928B0B0B-B621-4625-81BB-795340A2F76C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7F806B-4F91-4794-AD15-5AB8DD266E33}" type="sibTrans" cxnId="{928B0B0B-B621-4625-81BB-795340A2F76C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65EE15-DC54-4B65-9C99-DA1370166D06}">
      <dgm:prSet/>
      <dgm:spPr/>
      <dgm:t>
        <a:bodyPr/>
        <a:lstStyle/>
        <a:p>
          <a:pPr rtl="0"/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Октябрь 2010 года – разрешена предпринимательская деятельность.</a:t>
          </a:r>
          <a:endParaRPr lang="ru-RU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E5F7E0-607B-4E48-9403-0B8E2F95063B}" type="parTrans" cxnId="{F7EF2B29-21C3-45BE-83B8-7038C8945894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55A37E-04A6-4FE8-B453-0F94128B3451}" type="sibTrans" cxnId="{F7EF2B29-21C3-45BE-83B8-7038C8945894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58360C-8898-4D02-B505-CD426F9F8F25}">
      <dgm:prSet/>
      <dgm:spPr/>
      <dgm:t>
        <a:bodyPr/>
        <a:lstStyle/>
        <a:p>
          <a:pPr rtl="0"/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Май 2016 года - легализация частных предприятий малого и среднего бизнеса.</a:t>
          </a:r>
          <a:endParaRPr lang="ru-RU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62A4F9-DEFD-4B96-9F70-B700F111D8EC}" type="parTrans" cxnId="{A1348915-C9FA-496E-9ADB-25B539793970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D6F194-0DB4-4913-9D60-BDC1C0820DEC}" type="sibTrans" cxnId="{A1348915-C9FA-496E-9ADB-25B539793970}">
      <dgm:prSet/>
      <dgm:spPr/>
      <dgm:t>
        <a:bodyPr/>
        <a:lstStyle/>
        <a:p>
          <a:endParaRPr lang="ru-RU" b="1" i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4376F6-F35F-4BD8-9392-CEEAACD20564}">
      <dgm:prSet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1993 год - снят запрет на оборот иностранной валюты, сокращена монополия на внешнюю торговлю.    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3B4A0F-B995-4ABD-9646-12DD57668B54}" type="parTrans" cxnId="{7E68CFA8-202E-497D-A45E-BDAB4779D04B}">
      <dgm:prSet/>
      <dgm:spPr/>
      <dgm:t>
        <a:bodyPr/>
        <a:lstStyle/>
        <a:p>
          <a:endParaRPr lang="ru-RU"/>
        </a:p>
      </dgm:t>
    </dgm:pt>
    <dgm:pt modelId="{887018FE-6429-4C2D-8C9C-EF5C826FFAA8}" type="sibTrans" cxnId="{7E68CFA8-202E-497D-A45E-BDAB4779D04B}">
      <dgm:prSet/>
      <dgm:spPr/>
      <dgm:t>
        <a:bodyPr/>
        <a:lstStyle/>
        <a:p>
          <a:endParaRPr lang="ru-RU"/>
        </a:p>
      </dgm:t>
    </dgm:pt>
    <dgm:pt modelId="{6C4BED07-084A-4E5F-AF56-D09CB84243FA}" type="pres">
      <dgm:prSet presAssocID="{1CD9A8C8-69D6-450E-A8FE-60804F24D683}" presName="Name0" presStyleCnt="0">
        <dgm:presLayoutVars>
          <dgm:dir/>
          <dgm:animLvl val="lvl"/>
          <dgm:resizeHandles val="exact"/>
        </dgm:presLayoutVars>
      </dgm:prSet>
      <dgm:spPr/>
    </dgm:pt>
    <dgm:pt modelId="{22987D82-66F5-4143-9B4F-3149C2402EF2}" type="pres">
      <dgm:prSet presAssocID="{8C58360C-8898-4D02-B505-CD426F9F8F25}" presName="boxAndChildren" presStyleCnt="0"/>
      <dgm:spPr/>
    </dgm:pt>
    <dgm:pt modelId="{FA3D0C2C-BFF7-4F7C-B287-F7DD7B8856B9}" type="pres">
      <dgm:prSet presAssocID="{8C58360C-8898-4D02-B505-CD426F9F8F25}" presName="parentTextBox" presStyleLbl="node1" presStyleIdx="0" presStyleCnt="4"/>
      <dgm:spPr/>
    </dgm:pt>
    <dgm:pt modelId="{DD786467-09FE-4FEA-A129-07B3F0C398AB}" type="pres">
      <dgm:prSet presAssocID="{6B55A37E-04A6-4FE8-B453-0F94128B3451}" presName="sp" presStyleCnt="0"/>
      <dgm:spPr/>
    </dgm:pt>
    <dgm:pt modelId="{94DB1564-E19A-424A-AE1C-3D07438A509E}" type="pres">
      <dgm:prSet presAssocID="{1B65EE15-DC54-4B65-9C99-DA1370166D06}" presName="arrowAndChildren" presStyleCnt="0"/>
      <dgm:spPr/>
    </dgm:pt>
    <dgm:pt modelId="{114A9CE6-76E3-4042-AF6D-E09F351C5D96}" type="pres">
      <dgm:prSet presAssocID="{1B65EE15-DC54-4B65-9C99-DA1370166D06}" presName="parentTextArrow" presStyleLbl="node1" presStyleIdx="1" presStyleCnt="4"/>
      <dgm:spPr/>
    </dgm:pt>
    <dgm:pt modelId="{92E658B2-1FC6-4A56-879C-79D48C1D528C}" type="pres">
      <dgm:prSet presAssocID="{887018FE-6429-4C2D-8C9C-EF5C826FFAA8}" presName="sp" presStyleCnt="0"/>
      <dgm:spPr/>
    </dgm:pt>
    <dgm:pt modelId="{0D8297C4-3534-42B9-894B-79007C122F78}" type="pres">
      <dgm:prSet presAssocID="{134376F6-F35F-4BD8-9392-CEEAACD20564}" presName="arrowAndChildren" presStyleCnt="0"/>
      <dgm:spPr/>
    </dgm:pt>
    <dgm:pt modelId="{EDE1FBD4-F686-41F2-9094-8D69EAAA237E}" type="pres">
      <dgm:prSet presAssocID="{134376F6-F35F-4BD8-9392-CEEAACD20564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A943FF6A-5BA5-4410-BD13-9157850C96A9}" type="pres">
      <dgm:prSet presAssocID="{AD7F806B-4F91-4794-AD15-5AB8DD266E33}" presName="sp" presStyleCnt="0"/>
      <dgm:spPr/>
    </dgm:pt>
    <dgm:pt modelId="{8E078E82-F641-4940-BD86-D2057C82EB93}" type="pres">
      <dgm:prSet presAssocID="{FDB022A4-B137-44A0-9BF3-E0A951F66F54}" presName="arrowAndChildren" presStyleCnt="0"/>
      <dgm:spPr/>
    </dgm:pt>
    <dgm:pt modelId="{09F660D8-E4A1-4FAC-947E-A42F5CDB8DC3}" type="pres">
      <dgm:prSet presAssocID="{FDB022A4-B137-44A0-9BF3-E0A951F66F54}" presName="parentTextArrow" presStyleLbl="node1" presStyleIdx="3" presStyleCnt="4"/>
      <dgm:spPr/>
    </dgm:pt>
  </dgm:ptLst>
  <dgm:cxnLst>
    <dgm:cxn modelId="{6D824983-6665-4123-B3E5-F23B818F32E8}" type="presOf" srcId="{134376F6-F35F-4BD8-9392-CEEAACD20564}" destId="{EDE1FBD4-F686-41F2-9094-8D69EAAA237E}" srcOrd="0" destOrd="0" presId="urn:microsoft.com/office/officeart/2005/8/layout/process4"/>
    <dgm:cxn modelId="{A1348915-C9FA-496E-9ADB-25B539793970}" srcId="{1CD9A8C8-69D6-450E-A8FE-60804F24D683}" destId="{8C58360C-8898-4D02-B505-CD426F9F8F25}" srcOrd="3" destOrd="0" parTransId="{5E62A4F9-DEFD-4B96-9F70-B700F111D8EC}" sibTransId="{26D6F194-0DB4-4913-9D60-BDC1C0820DEC}"/>
    <dgm:cxn modelId="{2429C86E-DBE2-467B-A6AC-26242C8E072A}" type="presOf" srcId="{8C58360C-8898-4D02-B505-CD426F9F8F25}" destId="{FA3D0C2C-BFF7-4F7C-B287-F7DD7B8856B9}" srcOrd="0" destOrd="0" presId="urn:microsoft.com/office/officeart/2005/8/layout/process4"/>
    <dgm:cxn modelId="{42FDA395-B293-4602-861C-8ED74132182B}" type="presOf" srcId="{FDB022A4-B137-44A0-9BF3-E0A951F66F54}" destId="{09F660D8-E4A1-4FAC-947E-A42F5CDB8DC3}" srcOrd="0" destOrd="0" presId="urn:microsoft.com/office/officeart/2005/8/layout/process4"/>
    <dgm:cxn modelId="{07800B54-F05C-47AA-8BF2-CABAAB087D36}" type="presOf" srcId="{1CD9A8C8-69D6-450E-A8FE-60804F24D683}" destId="{6C4BED07-084A-4E5F-AF56-D09CB84243FA}" srcOrd="0" destOrd="0" presId="urn:microsoft.com/office/officeart/2005/8/layout/process4"/>
    <dgm:cxn modelId="{80D7D380-AA8D-4BDC-BBB6-1127D8A37D46}" type="presOf" srcId="{1B65EE15-DC54-4B65-9C99-DA1370166D06}" destId="{114A9CE6-76E3-4042-AF6D-E09F351C5D96}" srcOrd="0" destOrd="0" presId="urn:microsoft.com/office/officeart/2005/8/layout/process4"/>
    <dgm:cxn modelId="{928B0B0B-B621-4625-81BB-795340A2F76C}" srcId="{1CD9A8C8-69D6-450E-A8FE-60804F24D683}" destId="{FDB022A4-B137-44A0-9BF3-E0A951F66F54}" srcOrd="0" destOrd="0" parTransId="{32A76980-D4EF-4AC1-A0B6-C01AAAE123A7}" sibTransId="{AD7F806B-4F91-4794-AD15-5AB8DD266E33}"/>
    <dgm:cxn modelId="{F7EF2B29-21C3-45BE-83B8-7038C8945894}" srcId="{1CD9A8C8-69D6-450E-A8FE-60804F24D683}" destId="{1B65EE15-DC54-4B65-9C99-DA1370166D06}" srcOrd="2" destOrd="0" parTransId="{50E5F7E0-607B-4E48-9403-0B8E2F95063B}" sibTransId="{6B55A37E-04A6-4FE8-B453-0F94128B3451}"/>
    <dgm:cxn modelId="{7E68CFA8-202E-497D-A45E-BDAB4779D04B}" srcId="{1CD9A8C8-69D6-450E-A8FE-60804F24D683}" destId="{134376F6-F35F-4BD8-9392-CEEAACD20564}" srcOrd="1" destOrd="0" parTransId="{213B4A0F-B995-4ABD-9646-12DD57668B54}" sibTransId="{887018FE-6429-4C2D-8C9C-EF5C826FFAA8}"/>
    <dgm:cxn modelId="{A9EAE09A-74BE-46D2-9400-0C81415967F2}" type="presParOf" srcId="{6C4BED07-084A-4E5F-AF56-D09CB84243FA}" destId="{22987D82-66F5-4143-9B4F-3149C2402EF2}" srcOrd="0" destOrd="0" presId="urn:microsoft.com/office/officeart/2005/8/layout/process4"/>
    <dgm:cxn modelId="{560134B0-E322-41FF-85C5-1186B8602451}" type="presParOf" srcId="{22987D82-66F5-4143-9B4F-3149C2402EF2}" destId="{FA3D0C2C-BFF7-4F7C-B287-F7DD7B8856B9}" srcOrd="0" destOrd="0" presId="urn:microsoft.com/office/officeart/2005/8/layout/process4"/>
    <dgm:cxn modelId="{1482889E-F407-460F-9800-7AE89B83C643}" type="presParOf" srcId="{6C4BED07-084A-4E5F-AF56-D09CB84243FA}" destId="{DD786467-09FE-4FEA-A129-07B3F0C398AB}" srcOrd="1" destOrd="0" presId="urn:microsoft.com/office/officeart/2005/8/layout/process4"/>
    <dgm:cxn modelId="{15A5B829-CD76-4221-9DA6-63F950FB4491}" type="presParOf" srcId="{6C4BED07-084A-4E5F-AF56-D09CB84243FA}" destId="{94DB1564-E19A-424A-AE1C-3D07438A509E}" srcOrd="2" destOrd="0" presId="urn:microsoft.com/office/officeart/2005/8/layout/process4"/>
    <dgm:cxn modelId="{CF120E44-6826-40A2-B4E5-0C4745C26829}" type="presParOf" srcId="{94DB1564-E19A-424A-AE1C-3D07438A509E}" destId="{114A9CE6-76E3-4042-AF6D-E09F351C5D96}" srcOrd="0" destOrd="0" presId="urn:microsoft.com/office/officeart/2005/8/layout/process4"/>
    <dgm:cxn modelId="{B0C8CB4B-D0AA-4D3E-A8BB-FE9C1FC6F7CC}" type="presParOf" srcId="{6C4BED07-084A-4E5F-AF56-D09CB84243FA}" destId="{92E658B2-1FC6-4A56-879C-79D48C1D528C}" srcOrd="3" destOrd="0" presId="urn:microsoft.com/office/officeart/2005/8/layout/process4"/>
    <dgm:cxn modelId="{16DDFBC5-0B20-410A-A1D3-36BC34659EC8}" type="presParOf" srcId="{6C4BED07-084A-4E5F-AF56-D09CB84243FA}" destId="{0D8297C4-3534-42B9-894B-79007C122F78}" srcOrd="4" destOrd="0" presId="urn:microsoft.com/office/officeart/2005/8/layout/process4"/>
    <dgm:cxn modelId="{8DD24B8F-D41F-4C61-96A2-8E584344429E}" type="presParOf" srcId="{0D8297C4-3534-42B9-894B-79007C122F78}" destId="{EDE1FBD4-F686-41F2-9094-8D69EAAA237E}" srcOrd="0" destOrd="0" presId="urn:microsoft.com/office/officeart/2005/8/layout/process4"/>
    <dgm:cxn modelId="{0A077CD3-8092-4D37-862F-F6D3F1D2FCC9}" type="presParOf" srcId="{6C4BED07-084A-4E5F-AF56-D09CB84243FA}" destId="{A943FF6A-5BA5-4410-BD13-9157850C96A9}" srcOrd="5" destOrd="0" presId="urn:microsoft.com/office/officeart/2005/8/layout/process4"/>
    <dgm:cxn modelId="{B70B8A36-10BF-4709-B311-A96AF0BF4E5F}" type="presParOf" srcId="{6C4BED07-084A-4E5F-AF56-D09CB84243FA}" destId="{8E078E82-F641-4940-BD86-D2057C82EB93}" srcOrd="6" destOrd="0" presId="urn:microsoft.com/office/officeart/2005/8/layout/process4"/>
    <dgm:cxn modelId="{FC5E16C0-F14E-414F-B091-D994410FD1B7}" type="presParOf" srcId="{8E078E82-F641-4940-BD86-D2057C82EB93}" destId="{09F660D8-E4A1-4FAC-947E-A42F5CDB8DC3}" srcOrd="0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Картинки по запросу ку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28600"/>
            <a:ext cx="4419600" cy="147002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3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КУБА</a:t>
            </a:r>
            <a:endParaRPr lang="ru-RU" sz="13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91200"/>
            <a:ext cx="5029200" cy="1066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 Бычкова Татьяна</a:t>
            </a:r>
          </a:p>
          <a:p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ОЭБ-42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Интересная информация: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500" dirty="0" smtClean="0"/>
              <a:t>Образование и </a:t>
            </a:r>
            <a:r>
              <a:rPr lang="ru-RU" sz="2500" dirty="0" smtClean="0"/>
              <a:t>медицинское </a:t>
            </a:r>
            <a:r>
              <a:rPr lang="ru-RU" sz="2500" dirty="0" smtClean="0"/>
              <a:t>обслуживание для населения  - бесплатное. </a:t>
            </a:r>
            <a:endParaRPr lang="ru-RU" sz="2500" dirty="0" smtClean="0"/>
          </a:p>
          <a:p>
            <a:r>
              <a:rPr lang="ru-RU" sz="2500" dirty="0" smtClean="0"/>
              <a:t>До </a:t>
            </a:r>
            <a:r>
              <a:rPr lang="ru-RU" sz="2500" dirty="0" smtClean="0"/>
              <a:t>2008г. на Кубе были официально запрещены </a:t>
            </a:r>
            <a:r>
              <a:rPr lang="ru-RU" sz="2500" dirty="0" smtClean="0"/>
              <a:t>компьютеры, телевизоры, микроволновые </a:t>
            </a:r>
            <a:r>
              <a:rPr lang="ru-RU" sz="2500" dirty="0" smtClean="0"/>
              <a:t>печи, электрические </a:t>
            </a:r>
            <a:r>
              <a:rPr lang="ru-RU" sz="2500" dirty="0" smtClean="0"/>
              <a:t>чайники.</a:t>
            </a:r>
            <a:endParaRPr lang="ru-RU" sz="2500" dirty="0" smtClean="0"/>
          </a:p>
          <a:p>
            <a:r>
              <a:rPr lang="ru-RU" sz="2500" dirty="0" smtClean="0"/>
              <a:t>Кубинские </a:t>
            </a:r>
            <a:r>
              <a:rPr lang="ru-RU" sz="2500" dirty="0" smtClean="0"/>
              <a:t>центральные каналы вещают без рекламы.</a:t>
            </a:r>
          </a:p>
          <a:p>
            <a:r>
              <a:rPr lang="ru-RU" sz="2500" dirty="0" smtClean="0"/>
              <a:t>Любимый </a:t>
            </a:r>
            <a:r>
              <a:rPr lang="ru-RU" sz="2500" dirty="0" smtClean="0"/>
              <a:t>вид </a:t>
            </a:r>
            <a:r>
              <a:rPr lang="ru-RU" sz="2500" dirty="0" smtClean="0"/>
              <a:t>спорта </a:t>
            </a:r>
            <a:r>
              <a:rPr lang="ru-RU" sz="2500" dirty="0" smtClean="0"/>
              <a:t>- бейсбол. </a:t>
            </a:r>
          </a:p>
          <a:p>
            <a:r>
              <a:rPr lang="ru-RU" sz="2500" dirty="0" smtClean="0"/>
              <a:t>Куба </a:t>
            </a:r>
            <a:r>
              <a:rPr lang="ru-RU" sz="2500" dirty="0" smtClean="0"/>
              <a:t>отличается низким уровнем </a:t>
            </a:r>
            <a:r>
              <a:rPr lang="ru-RU" sz="2500" dirty="0" smtClean="0"/>
              <a:t>преступности.</a:t>
            </a:r>
            <a:endParaRPr lang="ru-RU" sz="2500" dirty="0" smtClean="0"/>
          </a:p>
          <a:p>
            <a:r>
              <a:rPr lang="ru-RU" sz="2500" dirty="0" smtClean="0"/>
              <a:t>Куба </a:t>
            </a:r>
            <a:r>
              <a:rPr lang="ru-RU" sz="2500" dirty="0" smtClean="0"/>
              <a:t>подвергается атакам циклонов. </a:t>
            </a:r>
            <a:endParaRPr lang="ru-RU" sz="2500" dirty="0" smtClean="0"/>
          </a:p>
          <a:p>
            <a:r>
              <a:rPr lang="ru-RU" sz="2500" dirty="0" smtClean="0"/>
              <a:t>Коренное </a:t>
            </a:r>
            <a:r>
              <a:rPr lang="ru-RU" sz="2500" dirty="0" smtClean="0"/>
              <a:t>население Кубы </a:t>
            </a:r>
            <a:r>
              <a:rPr lang="ru-RU" sz="2500" dirty="0" smtClean="0"/>
              <a:t>было истреблено </a:t>
            </a:r>
          </a:p>
          <a:p>
            <a:pPr>
              <a:buNone/>
            </a:pPr>
            <a:r>
              <a:rPr lang="ru-RU" sz="2500" dirty="0" smtClean="0"/>
              <a:t> </a:t>
            </a:r>
            <a:r>
              <a:rPr lang="ru-RU" sz="2500" dirty="0" smtClean="0"/>
              <a:t>     испанскими </a:t>
            </a:r>
            <a:r>
              <a:rPr lang="ru-RU" sz="2500" dirty="0" smtClean="0"/>
              <a:t>завоевателями.</a:t>
            </a:r>
          </a:p>
          <a:p>
            <a:r>
              <a:rPr lang="ru-RU" sz="2500" dirty="0" smtClean="0"/>
              <a:t>Смешанные </a:t>
            </a:r>
            <a:r>
              <a:rPr lang="ru-RU" sz="2500" dirty="0" smtClean="0"/>
              <a:t>браки на острове не приветствуются. </a:t>
            </a:r>
          </a:p>
          <a:p>
            <a:r>
              <a:rPr lang="ru-RU" sz="2500" dirty="0" smtClean="0"/>
              <a:t>На </a:t>
            </a:r>
            <a:r>
              <a:rPr lang="ru-RU" sz="2500" dirty="0" smtClean="0"/>
              <a:t>Кубе процветает патриархальное устройство семьи. </a:t>
            </a:r>
          </a:p>
        </p:txBody>
      </p:sp>
      <p:pic>
        <p:nvPicPr>
          <p:cNvPr id="58371" name="Picture 3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4451" y="3200400"/>
            <a:ext cx="1629549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Картинки по запросу куба карта на русском языке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0" y="0"/>
            <a:ext cx="91472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1143000"/>
            <a:ext cx="35814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Куба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438400"/>
            <a:ext cx="8229600" cy="3429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официальное </a:t>
            </a:r>
            <a:r>
              <a:rPr lang="ru-RU" b="1" dirty="0" smtClean="0"/>
              <a:t>название - </a:t>
            </a:r>
            <a:r>
              <a:rPr lang="ru-RU" dirty="0" err="1" smtClean="0"/>
              <a:t>Респу́блика</a:t>
            </a:r>
            <a:r>
              <a:rPr lang="ru-RU" dirty="0" smtClean="0"/>
              <a:t> </a:t>
            </a:r>
            <a:r>
              <a:rPr lang="ru-RU" dirty="0" err="1" smtClean="0"/>
              <a:t>Ку́ба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м</a:t>
            </a:r>
            <a:r>
              <a:rPr lang="ru-RU" b="1" dirty="0" smtClean="0"/>
              <a:t>естоположение – </a:t>
            </a:r>
            <a:r>
              <a:rPr lang="ru-RU" dirty="0" smtClean="0"/>
              <a:t>остров в </a:t>
            </a:r>
            <a:r>
              <a:rPr lang="ru-RU" dirty="0" smtClean="0"/>
              <a:t>Карибском море, между Северной и Южной Америкой </a:t>
            </a:r>
            <a:endParaRPr lang="ru-RU" dirty="0" smtClean="0"/>
          </a:p>
          <a:p>
            <a:r>
              <a:rPr lang="ru-RU" b="1" dirty="0" smtClean="0"/>
              <a:t>территория </a:t>
            </a:r>
            <a:r>
              <a:rPr lang="ru-RU" b="1" dirty="0" smtClean="0"/>
              <a:t> - </a:t>
            </a:r>
            <a:r>
              <a:rPr lang="ru-RU" dirty="0" smtClean="0"/>
              <a:t>110 860 </a:t>
            </a:r>
            <a:r>
              <a:rPr lang="ru-RU" dirty="0" smtClean="0"/>
              <a:t>км²</a:t>
            </a:r>
          </a:p>
          <a:p>
            <a:r>
              <a:rPr lang="ru-RU" b="1" dirty="0" smtClean="0"/>
              <a:t>открыта </a:t>
            </a:r>
            <a:r>
              <a:rPr lang="ru-RU" dirty="0" smtClean="0"/>
              <a:t>28 октября 1492 года Христофором </a:t>
            </a:r>
            <a:r>
              <a:rPr lang="ru-RU" dirty="0" smtClean="0"/>
              <a:t>Колумбом</a:t>
            </a:r>
          </a:p>
        </p:txBody>
      </p:sp>
      <p:pic>
        <p:nvPicPr>
          <p:cNvPr id="26630" name="Picture 6" descr="Картинки по запросу куба фла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81400" cy="177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Картинки по запросу куба гер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0"/>
            <a:ext cx="2209800" cy="248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Кубы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19200"/>
            <a:ext cx="5257800" cy="160020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</a:t>
            </a:r>
            <a:r>
              <a:rPr lang="ru-RU" sz="2800" b="1" dirty="0" smtClean="0"/>
              <a:t> </a:t>
            </a:r>
            <a:r>
              <a:rPr lang="ru-RU" sz="2800" dirty="0" smtClean="0"/>
              <a:t>11 </a:t>
            </a:r>
            <a:r>
              <a:rPr lang="ru-RU" sz="2800" dirty="0" smtClean="0"/>
              <a:t>415 </a:t>
            </a:r>
            <a:r>
              <a:rPr lang="ru-RU" sz="2800" dirty="0" smtClean="0"/>
              <a:t>773 человек</a:t>
            </a:r>
          </a:p>
          <a:p>
            <a:pPr algn="ctr"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Плотность населения:</a:t>
            </a:r>
            <a:r>
              <a:rPr lang="ru-RU" sz="2800" dirty="0" smtClean="0"/>
              <a:t> на 1 км2  90 </a:t>
            </a:r>
            <a:r>
              <a:rPr lang="ru-RU" sz="2800" dirty="0" smtClean="0"/>
              <a:t>человек</a:t>
            </a:r>
          </a:p>
        </p:txBody>
      </p:sp>
      <p:pic>
        <p:nvPicPr>
          <p:cNvPr id="27650" name="Picture 2" descr="Картинки по запросу куба население"/>
          <p:cNvPicPr>
            <a:picLocks noChangeAspect="1" noChangeArrowheads="1"/>
          </p:cNvPicPr>
          <p:nvPr/>
        </p:nvPicPr>
        <p:blipFill>
          <a:blip r:embed="rId2"/>
          <a:srcRect l="7500" t="15000" r="7500"/>
          <a:stretch>
            <a:fillRect/>
          </a:stretch>
        </p:blipFill>
        <p:spPr bwMode="auto">
          <a:xfrm>
            <a:off x="6096000" y="1066800"/>
            <a:ext cx="2667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6600" y="4611231"/>
            <a:ext cx="5867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состав :</a:t>
            </a:r>
          </a:p>
          <a:p>
            <a:r>
              <a:rPr lang="ru-RU" sz="2800" dirty="0" smtClean="0"/>
              <a:t>- мулаты (51%);</a:t>
            </a:r>
          </a:p>
          <a:p>
            <a:r>
              <a:rPr lang="ru-RU" sz="2800" dirty="0" smtClean="0"/>
              <a:t>- белые – потомки европейцев (37%);</a:t>
            </a:r>
          </a:p>
          <a:p>
            <a:r>
              <a:rPr lang="ru-RU" sz="2800" dirty="0" smtClean="0"/>
              <a:t>- чернокожие (11%);</a:t>
            </a:r>
          </a:p>
          <a:p>
            <a:r>
              <a:rPr lang="ru-RU" sz="2800" dirty="0" smtClean="0"/>
              <a:t>- китайцы (1%).</a:t>
            </a:r>
            <a:endParaRPr lang="ru-RU" sz="2800" dirty="0" smtClean="0"/>
          </a:p>
        </p:txBody>
      </p:sp>
      <p:pic>
        <p:nvPicPr>
          <p:cNvPr id="27652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7773" y="4648201"/>
            <a:ext cx="3304373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Картинки по запросу куба насел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2514600"/>
            <a:ext cx="2971800" cy="2108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2895600"/>
            <a:ext cx="335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Продолжительность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78 лет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ку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 Кубы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514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Климат  — тропический. </a:t>
            </a:r>
            <a:endParaRPr lang="ru-RU" dirty="0" smtClean="0"/>
          </a:p>
          <a:p>
            <a:r>
              <a:rPr lang="ru-RU" dirty="0" smtClean="0"/>
              <a:t>Среднегодовая </a:t>
            </a:r>
            <a:r>
              <a:rPr lang="ru-RU" dirty="0" smtClean="0"/>
              <a:t>температура  25,5 °</a:t>
            </a:r>
            <a:r>
              <a:rPr lang="ru-RU" dirty="0" smtClean="0"/>
              <a:t>C.</a:t>
            </a:r>
          </a:p>
          <a:p>
            <a:r>
              <a:rPr lang="ru-RU" dirty="0" smtClean="0"/>
              <a:t>К</a:t>
            </a:r>
            <a:r>
              <a:rPr lang="ru-RU" dirty="0" smtClean="0"/>
              <a:t>лиматические сезоны: </a:t>
            </a:r>
            <a:r>
              <a:rPr lang="ru-RU" dirty="0" smtClean="0"/>
              <a:t>дождливый (май-сентябрь) и сухой (октябрь-апрель</a:t>
            </a:r>
            <a:r>
              <a:rPr lang="ru-RU" dirty="0" smtClean="0"/>
              <a:t>).</a:t>
            </a: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4114800"/>
          <a:ext cx="9144005" cy="274320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755442">
                <a:tc gridSpan="1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Средняя температура воздуха в Гаване:</a:t>
                      </a:r>
                      <a:endParaRPr lang="ru-RU" sz="3200" b="1" i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0" marR="0" marT="66675" marB="66675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2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Янв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Фев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Март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Апр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Май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Июнь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Июль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Авг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Сент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Окт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Нояб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Дек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</a:tr>
              <a:tr h="7554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t° C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+22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+22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+23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+25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+26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+27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+27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+28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+27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+26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+24</a:t>
                      </a:r>
                      <a:endParaRPr lang="ru-RU" sz="2200">
                        <a:latin typeface="Calibri"/>
                      </a:endParaRPr>
                    </a:p>
                  </a:txBody>
                  <a:tcPr marL="0" marR="0" marT="66675" marB="666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+22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0" marR="0" marT="66675" marB="6667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ку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4214"/>
            <a:ext cx="9144000" cy="63437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Вовлеченность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Кубы в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мировые интеграционные процессы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Картинки по запросу ку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23"/>
            <a:ext cx="9144000" cy="58578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экономические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Кубы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Картинки по запросу ку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экономического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Кубы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37338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Уровень жизни </a:t>
            </a:r>
            <a:r>
              <a:rPr lang="ru-RU" dirty="0" smtClean="0"/>
              <a:t>– средний.</a:t>
            </a:r>
          </a:p>
          <a:p>
            <a:r>
              <a:rPr lang="ru-RU" dirty="0" smtClean="0"/>
              <a:t>Валовой </a:t>
            </a:r>
            <a:r>
              <a:rPr lang="ru-RU" dirty="0" smtClean="0"/>
              <a:t>национальный доход на душу </a:t>
            </a:r>
            <a:r>
              <a:rPr lang="ru-RU" dirty="0" smtClean="0"/>
              <a:t>населения 6790 </a:t>
            </a:r>
            <a:r>
              <a:rPr lang="ru-RU" dirty="0" smtClean="0"/>
              <a:t>долларов в год (76 место). </a:t>
            </a:r>
            <a:endParaRPr lang="ru-RU" dirty="0" smtClean="0"/>
          </a:p>
          <a:p>
            <a:r>
              <a:rPr lang="ru-RU" dirty="0" smtClean="0"/>
              <a:t>Средняя зарплата </a:t>
            </a:r>
            <a:r>
              <a:rPr lang="ru-RU" dirty="0" smtClean="0"/>
              <a:t>около </a:t>
            </a:r>
            <a:r>
              <a:rPr lang="ru-RU" dirty="0" smtClean="0"/>
              <a:t>20 долларов в </a:t>
            </a:r>
            <a:r>
              <a:rPr lang="ru-RU" dirty="0" smtClean="0"/>
              <a:t>месяц.</a:t>
            </a:r>
          </a:p>
          <a:p>
            <a:r>
              <a:rPr lang="ru-RU" dirty="0" smtClean="0"/>
              <a:t>Существует </a:t>
            </a:r>
            <a:r>
              <a:rPr lang="ru-RU" dirty="0" smtClean="0"/>
              <a:t>развитая система бесплатных услуг и государственных пособий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5473005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Важный источник доходов - международный туризм.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2015 году Кубу посетили 3,5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иностранных туристов.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 descr="Картинки по запросу внешняя торгов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1999"/>
            <a:ext cx="9144000" cy="6096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Внешняя торговля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1143000"/>
            <a:ext cx="5943600" cy="9906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экспорта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товаров 5,2 млрд. долл.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бъем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импорта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13 млрд. долл.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2362200"/>
            <a:ext cx="9144000" cy="19389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Статьи экспорта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: горнодобывающая, табачная и сахарная, рыбная и сельскохозяйственная продукция.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Статьи импорта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: нефть и нефтепродукты, машины и оборудование, продовольственные товары, промышленные товары.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кубинского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экспорта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Венесуэла, Канада, Нидерланды,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КНР, Испания, Россия. 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Импорт из стран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Венесуэла, КНР,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Нидерландские,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Антильские острова, Испания, Бразилия, Мексика, Италия, Канада,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Франция, Россия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США.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экономические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реформы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95400"/>
          <a:ext cx="9144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4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Тема15</Template>
  <TotalTime>122</TotalTime>
  <Words>464</Words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Тема15</vt:lpstr>
      <vt:lpstr>Тема14</vt:lpstr>
      <vt:lpstr>1_Тема15</vt:lpstr>
      <vt:lpstr>КУБА</vt:lpstr>
      <vt:lpstr>Куба</vt:lpstr>
      <vt:lpstr>Население Кубы </vt:lpstr>
      <vt:lpstr>Климат Кубы</vt:lpstr>
      <vt:lpstr>Вовлеченность Кубы в мировые интеграционные процессы </vt:lpstr>
      <vt:lpstr>Основные экономические показатели Кубы</vt:lpstr>
      <vt:lpstr>Особенности экономического развития Кубы</vt:lpstr>
      <vt:lpstr>Внешняя торговля</vt:lpstr>
      <vt:lpstr>Основные экономические реформы </vt:lpstr>
      <vt:lpstr>Интересная информация: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КУБА</dc:title>
  <dc:creator>Таня Бычкова</dc:creator>
  <cp:lastModifiedBy>Таня Бычкова</cp:lastModifiedBy>
  <cp:revision>20</cp:revision>
  <dcterms:created xsi:type="dcterms:W3CDTF">2016-11-30T15:05:53Z</dcterms:created>
  <dcterms:modified xsi:type="dcterms:W3CDTF">2016-11-30T17:18:41Z</dcterms:modified>
</cp:coreProperties>
</file>