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4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0C5088-6CF9-4C5F-ADF3-33EC34C9E1D0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4C6C599-0887-4CB6-8D41-867C9CA8DFA6}">
      <dgm:prSet phldrT="[Text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0" i="0" dirty="0" err="1" smtClean="0"/>
            <a:t>Инновациооные</a:t>
          </a:r>
          <a:r>
            <a:rPr lang="ru-RU" sz="1800" b="0" i="0" dirty="0" smtClean="0"/>
            <a:t> стратегии принимаются на основе учета следующих факторов:</a:t>
          </a:r>
          <a:endParaRPr lang="ru-RU" sz="1800" b="1" dirty="0"/>
        </a:p>
      </dgm:t>
    </dgm:pt>
    <dgm:pt modelId="{87DA1236-EBC0-40B3-9AF9-21AD5369F081}" type="parTrans" cxnId="{333D5154-0FB4-4A42-AEEC-CBE0D59D1D2B}">
      <dgm:prSet/>
      <dgm:spPr/>
      <dgm:t>
        <a:bodyPr/>
        <a:lstStyle/>
        <a:p>
          <a:endParaRPr lang="ru-RU"/>
        </a:p>
      </dgm:t>
    </dgm:pt>
    <dgm:pt modelId="{A934E9F7-2727-4ACF-A5DA-CE8CC108F83E}" type="sibTrans" cxnId="{333D5154-0FB4-4A42-AEEC-CBE0D59D1D2B}">
      <dgm:prSet/>
      <dgm:spPr/>
      <dgm:t>
        <a:bodyPr/>
        <a:lstStyle/>
        <a:p>
          <a:endParaRPr lang="ru-RU"/>
        </a:p>
      </dgm:t>
    </dgm:pt>
    <dgm:pt modelId="{9C4AF45C-12D4-402E-9B55-E2254A4753CF}">
      <dgm:prSet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0" i="0" dirty="0" smtClean="0"/>
            <a:t>Инвестиционных возможностей предприятия</a:t>
          </a:r>
          <a:endParaRPr lang="ru-RU" sz="1800" dirty="0"/>
        </a:p>
      </dgm:t>
    </dgm:pt>
    <dgm:pt modelId="{1E082049-7ED8-48D5-977F-95371ED25330}" type="parTrans" cxnId="{2A409BA5-B8D5-41DB-8D49-6175B1DAF6BC}">
      <dgm:prSet/>
      <dgm:spPr/>
      <dgm:t>
        <a:bodyPr/>
        <a:lstStyle/>
        <a:p>
          <a:endParaRPr lang="ru-RU"/>
        </a:p>
      </dgm:t>
    </dgm:pt>
    <dgm:pt modelId="{94379B67-CBD3-4EA1-8295-11B7A4FD6018}" type="sibTrans" cxnId="{2A409BA5-B8D5-41DB-8D49-6175B1DAF6BC}">
      <dgm:prSet/>
      <dgm:spPr/>
      <dgm:t>
        <a:bodyPr/>
        <a:lstStyle/>
        <a:p>
          <a:endParaRPr lang="ru-RU"/>
        </a:p>
      </dgm:t>
    </dgm:pt>
    <dgm:pt modelId="{E6D53CAA-316E-4151-82DF-D468E2D5820F}">
      <dgm:prSet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dirty="0" smtClean="0"/>
            <a:t> </a:t>
          </a:r>
          <a:r>
            <a:rPr lang="ru-RU" sz="1800" b="0" i="0" dirty="0" smtClean="0"/>
            <a:t>Положения данной организации на рынке.</a:t>
          </a:r>
          <a:endParaRPr lang="ru-RU" sz="1600" dirty="0"/>
        </a:p>
      </dgm:t>
    </dgm:pt>
    <dgm:pt modelId="{A55F4894-942C-4D03-A4E3-75CB360274AF}" type="parTrans" cxnId="{562FB9D7-F8F7-4921-B3A3-61239B878092}">
      <dgm:prSet/>
      <dgm:spPr/>
      <dgm:t>
        <a:bodyPr/>
        <a:lstStyle/>
        <a:p>
          <a:endParaRPr lang="ru-RU"/>
        </a:p>
      </dgm:t>
    </dgm:pt>
    <dgm:pt modelId="{81B81B0C-4625-41DA-9BF5-C5E6F0C011A9}" type="sibTrans" cxnId="{562FB9D7-F8F7-4921-B3A3-61239B878092}">
      <dgm:prSet/>
      <dgm:spPr/>
      <dgm:t>
        <a:bodyPr/>
        <a:lstStyle/>
        <a:p>
          <a:endParaRPr lang="ru-RU"/>
        </a:p>
      </dgm:t>
    </dgm:pt>
    <dgm:pt modelId="{DD3A7C0A-94CA-4F58-BA2C-C86E39E096FE}">
      <dgm:prSet custT="1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b="0" i="0" dirty="0" smtClean="0"/>
            <a:t>Состояния рынка в отношении новой или модифицированной продукции.</a:t>
          </a:r>
          <a:r>
            <a:rPr lang="ru-RU" sz="1600" dirty="0" smtClean="0"/>
            <a:t>.</a:t>
          </a:r>
          <a:endParaRPr lang="ru-RU" sz="1600" dirty="0"/>
        </a:p>
      </dgm:t>
    </dgm:pt>
    <dgm:pt modelId="{2C8A3BE8-A450-48EB-AB04-8CD85681026A}" type="sibTrans" cxnId="{AB71ABEA-7A7E-4B9C-904D-D200468C07C0}">
      <dgm:prSet/>
      <dgm:spPr/>
      <dgm:t>
        <a:bodyPr/>
        <a:lstStyle/>
        <a:p>
          <a:endParaRPr lang="ru-RU"/>
        </a:p>
      </dgm:t>
    </dgm:pt>
    <dgm:pt modelId="{620832D4-6738-4277-BACC-2CA497B1442E}" type="parTrans" cxnId="{AB71ABEA-7A7E-4B9C-904D-D200468C07C0}">
      <dgm:prSet/>
      <dgm:spPr/>
      <dgm:t>
        <a:bodyPr/>
        <a:lstStyle/>
        <a:p>
          <a:endParaRPr lang="ru-RU"/>
        </a:p>
      </dgm:t>
    </dgm:pt>
    <dgm:pt modelId="{BC0EC649-B022-4B41-B837-9BE05C886BD7}">
      <dgm:prSet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600" b="0" i="0" dirty="0" smtClean="0"/>
            <a:t>Особенностей маркетинговых действий и возможностей по формированию спроса на новую продукцию.</a:t>
          </a:r>
          <a:endParaRPr lang="ru-RU" sz="1600" dirty="0"/>
        </a:p>
      </dgm:t>
    </dgm:pt>
    <dgm:pt modelId="{1A83E3E9-C1BC-4E0C-8759-2B2AC2BC2186}" type="parTrans" cxnId="{F6BB0BCB-D2E7-45CE-A1EA-ABE282771705}">
      <dgm:prSet/>
      <dgm:spPr/>
      <dgm:t>
        <a:bodyPr/>
        <a:lstStyle/>
        <a:p>
          <a:endParaRPr lang="ru-RU"/>
        </a:p>
      </dgm:t>
    </dgm:pt>
    <dgm:pt modelId="{97545E2A-5D31-4AA8-B774-FD005BEC58BC}" type="sibTrans" cxnId="{F6BB0BCB-D2E7-45CE-A1EA-ABE282771705}">
      <dgm:prSet/>
      <dgm:spPr/>
      <dgm:t>
        <a:bodyPr/>
        <a:lstStyle/>
        <a:p>
          <a:endParaRPr lang="ru-RU"/>
        </a:p>
      </dgm:t>
    </dgm:pt>
    <dgm:pt modelId="{1B2445CE-85BA-44A3-8F2D-2EC42932876D}" type="pres">
      <dgm:prSet presAssocID="{130C5088-6CF9-4C5F-ADF3-33EC34C9E1D0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B39B79-7259-4855-98A3-59F16A159AD8}" type="pres">
      <dgm:prSet presAssocID="{64C6C599-0887-4CB6-8D41-867C9CA8DFA6}" presName="root1" presStyleCnt="0"/>
      <dgm:spPr/>
    </dgm:pt>
    <dgm:pt modelId="{ACDC516E-53DC-4293-AADC-DA187D2E90FB}" type="pres">
      <dgm:prSet presAssocID="{64C6C599-0887-4CB6-8D41-867C9CA8DFA6}" presName="LevelOneTextNode" presStyleLbl="node0" presStyleIdx="0" presStyleCnt="1" custScaleX="202481" custScaleY="150028" custLinFactNeighborX="-1460" custLinFactNeighborY="29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64C6A92-AFD8-48AD-9045-62A0F03BA739}" type="pres">
      <dgm:prSet presAssocID="{64C6C599-0887-4CB6-8D41-867C9CA8DFA6}" presName="level2hierChild" presStyleCnt="0"/>
      <dgm:spPr/>
    </dgm:pt>
    <dgm:pt modelId="{E310A617-3455-4AFA-BBB0-C67051007661}" type="pres">
      <dgm:prSet presAssocID="{1E082049-7ED8-48D5-977F-95371ED25330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D07F215E-30BB-4017-8E74-0B1E167A3E03}" type="pres">
      <dgm:prSet presAssocID="{1E082049-7ED8-48D5-977F-95371ED25330}" presName="connTx" presStyleLbl="parChTrans1D2" presStyleIdx="0" presStyleCnt="4"/>
      <dgm:spPr/>
      <dgm:t>
        <a:bodyPr/>
        <a:lstStyle/>
        <a:p>
          <a:endParaRPr lang="ru-RU"/>
        </a:p>
      </dgm:t>
    </dgm:pt>
    <dgm:pt modelId="{6A3F5993-F6E1-430F-9067-C00848E893A3}" type="pres">
      <dgm:prSet presAssocID="{9C4AF45C-12D4-402E-9B55-E2254A4753CF}" presName="root2" presStyleCnt="0"/>
      <dgm:spPr/>
    </dgm:pt>
    <dgm:pt modelId="{DEE6C4DF-D37A-4FFB-948F-826727E7D56A}" type="pres">
      <dgm:prSet presAssocID="{9C4AF45C-12D4-402E-9B55-E2254A4753CF}" presName="LevelTwoTextNode" presStyleLbl="node2" presStyleIdx="0" presStyleCnt="4" custScaleX="418839" custScaleY="2159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339E49-AA13-4619-BB95-292973389B2D}" type="pres">
      <dgm:prSet presAssocID="{9C4AF45C-12D4-402E-9B55-E2254A4753CF}" presName="level3hierChild" presStyleCnt="0"/>
      <dgm:spPr/>
    </dgm:pt>
    <dgm:pt modelId="{A0099705-30ED-451B-916C-B3BDF6945F20}" type="pres">
      <dgm:prSet presAssocID="{A55F4894-942C-4D03-A4E3-75CB360274AF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C919183A-CB91-44D5-968D-EADB4F621AC3}" type="pres">
      <dgm:prSet presAssocID="{A55F4894-942C-4D03-A4E3-75CB360274AF}" presName="connTx" presStyleLbl="parChTrans1D2" presStyleIdx="1" presStyleCnt="4"/>
      <dgm:spPr/>
      <dgm:t>
        <a:bodyPr/>
        <a:lstStyle/>
        <a:p>
          <a:endParaRPr lang="ru-RU"/>
        </a:p>
      </dgm:t>
    </dgm:pt>
    <dgm:pt modelId="{517CB69B-A376-4F04-840C-06B4C98CD1D0}" type="pres">
      <dgm:prSet presAssocID="{E6D53CAA-316E-4151-82DF-D468E2D5820F}" presName="root2" presStyleCnt="0"/>
      <dgm:spPr/>
    </dgm:pt>
    <dgm:pt modelId="{E954288F-06FC-4C3A-9E71-B26F07EE914B}" type="pres">
      <dgm:prSet presAssocID="{E6D53CAA-316E-4151-82DF-D468E2D5820F}" presName="LevelTwoTextNode" presStyleLbl="node2" presStyleIdx="1" presStyleCnt="4" custScaleX="428196" custScaleY="2333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DADF797-BB2D-49D2-A239-EA91057B731C}" type="pres">
      <dgm:prSet presAssocID="{E6D53CAA-316E-4151-82DF-D468E2D5820F}" presName="level3hierChild" presStyleCnt="0"/>
      <dgm:spPr/>
    </dgm:pt>
    <dgm:pt modelId="{ED73D79C-D593-49FE-89DB-21BCB346BBB2}" type="pres">
      <dgm:prSet presAssocID="{620832D4-6738-4277-BACC-2CA497B1442E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CC125C8F-32D0-4F5C-A207-8A9AFEC58315}" type="pres">
      <dgm:prSet presAssocID="{620832D4-6738-4277-BACC-2CA497B1442E}" presName="connTx" presStyleLbl="parChTrans1D2" presStyleIdx="2" presStyleCnt="4"/>
      <dgm:spPr/>
      <dgm:t>
        <a:bodyPr/>
        <a:lstStyle/>
        <a:p>
          <a:endParaRPr lang="ru-RU"/>
        </a:p>
      </dgm:t>
    </dgm:pt>
    <dgm:pt modelId="{F109D137-3C37-4903-99E5-78E07756115D}" type="pres">
      <dgm:prSet presAssocID="{DD3A7C0A-94CA-4F58-BA2C-C86E39E096FE}" presName="root2" presStyleCnt="0"/>
      <dgm:spPr/>
    </dgm:pt>
    <dgm:pt modelId="{C9A8243F-4F67-4B54-BADA-C1D9BA7F7EB5}" type="pres">
      <dgm:prSet presAssocID="{DD3A7C0A-94CA-4F58-BA2C-C86E39E096FE}" presName="LevelTwoTextNode" presStyleLbl="node2" presStyleIdx="2" presStyleCnt="4" custScaleX="436781" custScaleY="204098" custLinFactNeighborX="-1670" custLinFactNeighborY="-109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6D2395-3B47-4D6D-91E3-842845EFE791}" type="pres">
      <dgm:prSet presAssocID="{DD3A7C0A-94CA-4F58-BA2C-C86E39E096FE}" presName="level3hierChild" presStyleCnt="0"/>
      <dgm:spPr/>
    </dgm:pt>
    <dgm:pt modelId="{944594BC-7DFB-4F3D-AAB3-9C9238C231C6}" type="pres">
      <dgm:prSet presAssocID="{1A83E3E9-C1BC-4E0C-8759-2B2AC2BC2186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01E48EAB-62AF-4466-8572-4E2AFA921E42}" type="pres">
      <dgm:prSet presAssocID="{1A83E3E9-C1BC-4E0C-8759-2B2AC2BC2186}" presName="connTx" presStyleLbl="parChTrans1D2" presStyleIdx="3" presStyleCnt="4"/>
      <dgm:spPr/>
      <dgm:t>
        <a:bodyPr/>
        <a:lstStyle/>
        <a:p>
          <a:endParaRPr lang="ru-RU"/>
        </a:p>
      </dgm:t>
    </dgm:pt>
    <dgm:pt modelId="{41149C24-E0A2-4A8A-92F4-362F93AD45D4}" type="pres">
      <dgm:prSet presAssocID="{BC0EC649-B022-4B41-B837-9BE05C886BD7}" presName="root2" presStyleCnt="0"/>
      <dgm:spPr/>
    </dgm:pt>
    <dgm:pt modelId="{BF9DEF5C-E154-48E3-9EE5-76F0F733F0B0}" type="pres">
      <dgm:prSet presAssocID="{BC0EC649-B022-4B41-B837-9BE05C886BD7}" presName="LevelTwoTextNode" presStyleLbl="node2" presStyleIdx="3" presStyleCnt="4" custScaleX="425581" custScaleY="1725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1FD6123-7691-4F74-819F-E1A1B53A97FA}" type="pres">
      <dgm:prSet presAssocID="{BC0EC649-B022-4B41-B837-9BE05C886BD7}" presName="level3hierChild" presStyleCnt="0"/>
      <dgm:spPr/>
    </dgm:pt>
  </dgm:ptLst>
  <dgm:cxnLst>
    <dgm:cxn modelId="{A49BE9A9-45C5-498C-A613-F5584CCC0E72}" type="presOf" srcId="{620832D4-6738-4277-BACC-2CA497B1442E}" destId="{ED73D79C-D593-49FE-89DB-21BCB346BBB2}" srcOrd="0" destOrd="0" presId="urn:microsoft.com/office/officeart/2008/layout/HorizontalMultiLevelHierarchy"/>
    <dgm:cxn modelId="{BE73F11D-D67B-412E-98DE-F9D3BD0DC372}" type="presOf" srcId="{E6D53CAA-316E-4151-82DF-D468E2D5820F}" destId="{E954288F-06FC-4C3A-9E71-B26F07EE914B}" srcOrd="0" destOrd="0" presId="urn:microsoft.com/office/officeart/2008/layout/HorizontalMultiLevelHierarchy"/>
    <dgm:cxn modelId="{2FA1EFC8-92A5-473D-B07D-C854D7E927CE}" type="presOf" srcId="{1A83E3E9-C1BC-4E0C-8759-2B2AC2BC2186}" destId="{944594BC-7DFB-4F3D-AAB3-9C9238C231C6}" srcOrd="0" destOrd="0" presId="urn:microsoft.com/office/officeart/2008/layout/HorizontalMultiLevelHierarchy"/>
    <dgm:cxn modelId="{C4BBD998-0A74-4E87-9F13-28F608EEF2C2}" type="presOf" srcId="{620832D4-6738-4277-BACC-2CA497B1442E}" destId="{CC125C8F-32D0-4F5C-A207-8A9AFEC58315}" srcOrd="1" destOrd="0" presId="urn:microsoft.com/office/officeart/2008/layout/HorizontalMultiLevelHierarchy"/>
    <dgm:cxn modelId="{417441D4-FEB7-4239-B2F3-349790ADBCFF}" type="presOf" srcId="{1A83E3E9-C1BC-4E0C-8759-2B2AC2BC2186}" destId="{01E48EAB-62AF-4466-8572-4E2AFA921E42}" srcOrd="1" destOrd="0" presId="urn:microsoft.com/office/officeart/2008/layout/HorizontalMultiLevelHierarchy"/>
    <dgm:cxn modelId="{2A409BA5-B8D5-41DB-8D49-6175B1DAF6BC}" srcId="{64C6C599-0887-4CB6-8D41-867C9CA8DFA6}" destId="{9C4AF45C-12D4-402E-9B55-E2254A4753CF}" srcOrd="0" destOrd="0" parTransId="{1E082049-7ED8-48D5-977F-95371ED25330}" sibTransId="{94379B67-CBD3-4EA1-8295-11B7A4FD6018}"/>
    <dgm:cxn modelId="{AD1266CF-7CD8-4D1A-A493-C833CC6B945E}" type="presOf" srcId="{130C5088-6CF9-4C5F-ADF3-33EC34C9E1D0}" destId="{1B2445CE-85BA-44A3-8F2D-2EC42932876D}" srcOrd="0" destOrd="0" presId="urn:microsoft.com/office/officeart/2008/layout/HorizontalMultiLevelHierarchy"/>
    <dgm:cxn modelId="{839C3E6D-C7C8-4DE8-BAFC-6F1B9E1DB71E}" type="presOf" srcId="{1E082049-7ED8-48D5-977F-95371ED25330}" destId="{D07F215E-30BB-4017-8E74-0B1E167A3E03}" srcOrd="1" destOrd="0" presId="urn:microsoft.com/office/officeart/2008/layout/HorizontalMultiLevelHierarchy"/>
    <dgm:cxn modelId="{333D5154-0FB4-4A42-AEEC-CBE0D59D1D2B}" srcId="{130C5088-6CF9-4C5F-ADF3-33EC34C9E1D0}" destId="{64C6C599-0887-4CB6-8D41-867C9CA8DFA6}" srcOrd="0" destOrd="0" parTransId="{87DA1236-EBC0-40B3-9AF9-21AD5369F081}" sibTransId="{A934E9F7-2727-4ACF-A5DA-CE8CC108F83E}"/>
    <dgm:cxn modelId="{F3C2A5D9-7136-4109-9A9B-C6C2E3442BF7}" type="presOf" srcId="{A55F4894-942C-4D03-A4E3-75CB360274AF}" destId="{C919183A-CB91-44D5-968D-EADB4F621AC3}" srcOrd="1" destOrd="0" presId="urn:microsoft.com/office/officeart/2008/layout/HorizontalMultiLevelHierarchy"/>
    <dgm:cxn modelId="{562FB9D7-F8F7-4921-B3A3-61239B878092}" srcId="{64C6C599-0887-4CB6-8D41-867C9CA8DFA6}" destId="{E6D53CAA-316E-4151-82DF-D468E2D5820F}" srcOrd="1" destOrd="0" parTransId="{A55F4894-942C-4D03-A4E3-75CB360274AF}" sibTransId="{81B81B0C-4625-41DA-9BF5-C5E6F0C011A9}"/>
    <dgm:cxn modelId="{F6BB0BCB-D2E7-45CE-A1EA-ABE282771705}" srcId="{64C6C599-0887-4CB6-8D41-867C9CA8DFA6}" destId="{BC0EC649-B022-4B41-B837-9BE05C886BD7}" srcOrd="3" destOrd="0" parTransId="{1A83E3E9-C1BC-4E0C-8759-2B2AC2BC2186}" sibTransId="{97545E2A-5D31-4AA8-B774-FD005BEC58BC}"/>
    <dgm:cxn modelId="{AB71ABEA-7A7E-4B9C-904D-D200468C07C0}" srcId="{64C6C599-0887-4CB6-8D41-867C9CA8DFA6}" destId="{DD3A7C0A-94CA-4F58-BA2C-C86E39E096FE}" srcOrd="2" destOrd="0" parTransId="{620832D4-6738-4277-BACC-2CA497B1442E}" sibTransId="{2C8A3BE8-A450-48EB-AB04-8CD85681026A}"/>
    <dgm:cxn modelId="{10A15861-6BC7-4449-9A98-E20B2EDD97D9}" type="presOf" srcId="{DD3A7C0A-94CA-4F58-BA2C-C86E39E096FE}" destId="{C9A8243F-4F67-4B54-BADA-C1D9BA7F7EB5}" srcOrd="0" destOrd="0" presId="urn:microsoft.com/office/officeart/2008/layout/HorizontalMultiLevelHierarchy"/>
    <dgm:cxn modelId="{F93FB0CF-2EC3-4188-96A3-06263EE01854}" type="presOf" srcId="{A55F4894-942C-4D03-A4E3-75CB360274AF}" destId="{A0099705-30ED-451B-916C-B3BDF6945F20}" srcOrd="0" destOrd="0" presId="urn:microsoft.com/office/officeart/2008/layout/HorizontalMultiLevelHierarchy"/>
    <dgm:cxn modelId="{AF256878-D0CD-4E85-9366-4D30E1583123}" type="presOf" srcId="{1E082049-7ED8-48D5-977F-95371ED25330}" destId="{E310A617-3455-4AFA-BBB0-C67051007661}" srcOrd="0" destOrd="0" presId="urn:microsoft.com/office/officeart/2008/layout/HorizontalMultiLevelHierarchy"/>
    <dgm:cxn modelId="{968AEBB6-4167-4AF6-9888-2105A744A264}" type="presOf" srcId="{64C6C599-0887-4CB6-8D41-867C9CA8DFA6}" destId="{ACDC516E-53DC-4293-AADC-DA187D2E90FB}" srcOrd="0" destOrd="0" presId="urn:microsoft.com/office/officeart/2008/layout/HorizontalMultiLevelHierarchy"/>
    <dgm:cxn modelId="{D03E3021-F29D-4EE3-8AFD-77C016030DAB}" type="presOf" srcId="{9C4AF45C-12D4-402E-9B55-E2254A4753CF}" destId="{DEE6C4DF-D37A-4FFB-948F-826727E7D56A}" srcOrd="0" destOrd="0" presId="urn:microsoft.com/office/officeart/2008/layout/HorizontalMultiLevelHierarchy"/>
    <dgm:cxn modelId="{7B80B0EE-40DE-4F70-AF90-775C668E92D0}" type="presOf" srcId="{BC0EC649-B022-4B41-B837-9BE05C886BD7}" destId="{BF9DEF5C-E154-48E3-9EE5-76F0F733F0B0}" srcOrd="0" destOrd="0" presId="urn:microsoft.com/office/officeart/2008/layout/HorizontalMultiLevelHierarchy"/>
    <dgm:cxn modelId="{123B6E37-511C-4DE2-8790-EB9B2D4F5108}" type="presParOf" srcId="{1B2445CE-85BA-44A3-8F2D-2EC42932876D}" destId="{05B39B79-7259-4855-98A3-59F16A159AD8}" srcOrd="0" destOrd="0" presId="urn:microsoft.com/office/officeart/2008/layout/HorizontalMultiLevelHierarchy"/>
    <dgm:cxn modelId="{5C7BBF65-5EF0-4563-B5D6-F892A1EC6A0A}" type="presParOf" srcId="{05B39B79-7259-4855-98A3-59F16A159AD8}" destId="{ACDC516E-53DC-4293-AADC-DA187D2E90FB}" srcOrd="0" destOrd="0" presId="urn:microsoft.com/office/officeart/2008/layout/HorizontalMultiLevelHierarchy"/>
    <dgm:cxn modelId="{8E70A2F6-FAC9-4996-AB6B-78FAFA001C5C}" type="presParOf" srcId="{05B39B79-7259-4855-98A3-59F16A159AD8}" destId="{464C6A92-AFD8-48AD-9045-62A0F03BA739}" srcOrd="1" destOrd="0" presId="urn:microsoft.com/office/officeart/2008/layout/HorizontalMultiLevelHierarchy"/>
    <dgm:cxn modelId="{43A933EB-C0B4-4F96-97B2-D6F506EBAD74}" type="presParOf" srcId="{464C6A92-AFD8-48AD-9045-62A0F03BA739}" destId="{E310A617-3455-4AFA-BBB0-C67051007661}" srcOrd="0" destOrd="0" presId="urn:microsoft.com/office/officeart/2008/layout/HorizontalMultiLevelHierarchy"/>
    <dgm:cxn modelId="{A8206F6A-2F08-45EB-AD84-9005E2E01540}" type="presParOf" srcId="{E310A617-3455-4AFA-BBB0-C67051007661}" destId="{D07F215E-30BB-4017-8E74-0B1E167A3E03}" srcOrd="0" destOrd="0" presId="urn:microsoft.com/office/officeart/2008/layout/HorizontalMultiLevelHierarchy"/>
    <dgm:cxn modelId="{76D6B9FB-50AB-4970-980F-50EF729FD1EE}" type="presParOf" srcId="{464C6A92-AFD8-48AD-9045-62A0F03BA739}" destId="{6A3F5993-F6E1-430F-9067-C00848E893A3}" srcOrd="1" destOrd="0" presId="urn:microsoft.com/office/officeart/2008/layout/HorizontalMultiLevelHierarchy"/>
    <dgm:cxn modelId="{DCAA93D9-3266-472A-B73F-61DFC9DED6E8}" type="presParOf" srcId="{6A3F5993-F6E1-430F-9067-C00848E893A3}" destId="{DEE6C4DF-D37A-4FFB-948F-826727E7D56A}" srcOrd="0" destOrd="0" presId="urn:microsoft.com/office/officeart/2008/layout/HorizontalMultiLevelHierarchy"/>
    <dgm:cxn modelId="{D12C2144-AAF4-43F2-906E-4E69B1FA3000}" type="presParOf" srcId="{6A3F5993-F6E1-430F-9067-C00848E893A3}" destId="{A7339E49-AA13-4619-BB95-292973389B2D}" srcOrd="1" destOrd="0" presId="urn:microsoft.com/office/officeart/2008/layout/HorizontalMultiLevelHierarchy"/>
    <dgm:cxn modelId="{C0FED31C-2DB1-4138-B6ED-48654E3628C7}" type="presParOf" srcId="{464C6A92-AFD8-48AD-9045-62A0F03BA739}" destId="{A0099705-30ED-451B-916C-B3BDF6945F20}" srcOrd="2" destOrd="0" presId="urn:microsoft.com/office/officeart/2008/layout/HorizontalMultiLevelHierarchy"/>
    <dgm:cxn modelId="{C603F78E-C8A1-4F86-A2AB-1700C019EC01}" type="presParOf" srcId="{A0099705-30ED-451B-916C-B3BDF6945F20}" destId="{C919183A-CB91-44D5-968D-EADB4F621AC3}" srcOrd="0" destOrd="0" presId="urn:microsoft.com/office/officeart/2008/layout/HorizontalMultiLevelHierarchy"/>
    <dgm:cxn modelId="{B89CC2E2-3A98-4ED1-84A0-8550617D1EFD}" type="presParOf" srcId="{464C6A92-AFD8-48AD-9045-62A0F03BA739}" destId="{517CB69B-A376-4F04-840C-06B4C98CD1D0}" srcOrd="3" destOrd="0" presId="urn:microsoft.com/office/officeart/2008/layout/HorizontalMultiLevelHierarchy"/>
    <dgm:cxn modelId="{77584E2C-32C6-42EB-926C-580836ECC4E0}" type="presParOf" srcId="{517CB69B-A376-4F04-840C-06B4C98CD1D0}" destId="{E954288F-06FC-4C3A-9E71-B26F07EE914B}" srcOrd="0" destOrd="0" presId="urn:microsoft.com/office/officeart/2008/layout/HorizontalMultiLevelHierarchy"/>
    <dgm:cxn modelId="{CE3F3ADD-4AB5-4E18-8CDB-C27863988168}" type="presParOf" srcId="{517CB69B-A376-4F04-840C-06B4C98CD1D0}" destId="{6DADF797-BB2D-49D2-A239-EA91057B731C}" srcOrd="1" destOrd="0" presId="urn:microsoft.com/office/officeart/2008/layout/HorizontalMultiLevelHierarchy"/>
    <dgm:cxn modelId="{0E3C36AA-FE43-4F9B-B44C-397797082BEF}" type="presParOf" srcId="{464C6A92-AFD8-48AD-9045-62A0F03BA739}" destId="{ED73D79C-D593-49FE-89DB-21BCB346BBB2}" srcOrd="4" destOrd="0" presId="urn:microsoft.com/office/officeart/2008/layout/HorizontalMultiLevelHierarchy"/>
    <dgm:cxn modelId="{40755E7B-9E8D-4B4F-A6A5-54E1C8441088}" type="presParOf" srcId="{ED73D79C-D593-49FE-89DB-21BCB346BBB2}" destId="{CC125C8F-32D0-4F5C-A207-8A9AFEC58315}" srcOrd="0" destOrd="0" presId="urn:microsoft.com/office/officeart/2008/layout/HorizontalMultiLevelHierarchy"/>
    <dgm:cxn modelId="{693ECEE1-A409-434A-8C69-ABBDAC27B2D6}" type="presParOf" srcId="{464C6A92-AFD8-48AD-9045-62A0F03BA739}" destId="{F109D137-3C37-4903-99E5-78E07756115D}" srcOrd="5" destOrd="0" presId="urn:microsoft.com/office/officeart/2008/layout/HorizontalMultiLevelHierarchy"/>
    <dgm:cxn modelId="{C4E025CF-0F74-4893-B3E6-5E5A89648FFE}" type="presParOf" srcId="{F109D137-3C37-4903-99E5-78E07756115D}" destId="{C9A8243F-4F67-4B54-BADA-C1D9BA7F7EB5}" srcOrd="0" destOrd="0" presId="urn:microsoft.com/office/officeart/2008/layout/HorizontalMultiLevelHierarchy"/>
    <dgm:cxn modelId="{57360FCD-B6D0-42CF-BD0E-06F9001C4B7F}" type="presParOf" srcId="{F109D137-3C37-4903-99E5-78E07756115D}" destId="{026D2395-3B47-4D6D-91E3-842845EFE791}" srcOrd="1" destOrd="0" presId="urn:microsoft.com/office/officeart/2008/layout/HorizontalMultiLevelHierarchy"/>
    <dgm:cxn modelId="{9E138C20-B352-4B60-BA0A-D0F43059EDCD}" type="presParOf" srcId="{464C6A92-AFD8-48AD-9045-62A0F03BA739}" destId="{944594BC-7DFB-4F3D-AAB3-9C9238C231C6}" srcOrd="6" destOrd="0" presId="urn:microsoft.com/office/officeart/2008/layout/HorizontalMultiLevelHierarchy"/>
    <dgm:cxn modelId="{15B29DF5-4F9D-4731-994A-BC526333434D}" type="presParOf" srcId="{944594BC-7DFB-4F3D-AAB3-9C9238C231C6}" destId="{01E48EAB-62AF-4466-8572-4E2AFA921E42}" srcOrd="0" destOrd="0" presId="urn:microsoft.com/office/officeart/2008/layout/HorizontalMultiLevelHierarchy"/>
    <dgm:cxn modelId="{C088736C-E7DE-46E9-8FB4-6BC6916E702E}" type="presParOf" srcId="{464C6A92-AFD8-48AD-9045-62A0F03BA739}" destId="{41149C24-E0A2-4A8A-92F4-362F93AD45D4}" srcOrd="7" destOrd="0" presId="urn:microsoft.com/office/officeart/2008/layout/HorizontalMultiLevelHierarchy"/>
    <dgm:cxn modelId="{43C63B83-03BF-495A-B80F-DB7BF7E30D37}" type="presParOf" srcId="{41149C24-E0A2-4A8A-92F4-362F93AD45D4}" destId="{BF9DEF5C-E154-48E3-9EE5-76F0F733F0B0}" srcOrd="0" destOrd="0" presId="urn:microsoft.com/office/officeart/2008/layout/HorizontalMultiLevelHierarchy"/>
    <dgm:cxn modelId="{0915672C-83B5-4D9B-87DB-B8C6E5EA35EF}" type="presParOf" srcId="{41149C24-E0A2-4A8A-92F4-362F93AD45D4}" destId="{E1FD6123-7691-4F74-819F-E1A1B53A97F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2BC791-2D60-4501-8520-73AFA9D37183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0BC69F-1C1A-4639-A060-8E3716425517}">
      <dgm:prSet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r>
            <a:rPr lang="ru-RU" b="0" i="0" smtClean="0"/>
            <a:t>Инновационная стратегия предприятия – это комплекс мер и действий, направленный на развитие предприятия, увеличение дохода, стабилизации положения на рынке</a:t>
          </a:r>
          <a:endParaRPr lang="ru-RU"/>
        </a:p>
      </dgm:t>
    </dgm:pt>
    <dgm:pt modelId="{B738C53E-222B-4024-AA07-C3C8484FEDBB}" type="parTrans" cxnId="{0C2FEC14-2678-42B6-9223-0D639EF27F6F}">
      <dgm:prSet/>
      <dgm:spPr/>
      <dgm:t>
        <a:bodyPr/>
        <a:lstStyle/>
        <a:p>
          <a:endParaRPr lang="ru-RU"/>
        </a:p>
      </dgm:t>
    </dgm:pt>
    <dgm:pt modelId="{46B01AD7-1B86-4BCE-A673-35F8A8D03A3C}" type="sibTrans" cxnId="{0C2FEC14-2678-42B6-9223-0D639EF27F6F}">
      <dgm:prSet/>
      <dgm:spPr/>
      <dgm:t>
        <a:bodyPr/>
        <a:lstStyle/>
        <a:p>
          <a:endParaRPr lang="ru-RU"/>
        </a:p>
      </dgm:t>
    </dgm:pt>
    <dgm:pt modelId="{51D2F91A-28AA-4690-81A8-79412B4BE135}" type="pres">
      <dgm:prSet presAssocID="{D42BC791-2D60-4501-8520-73AFA9D3718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3C53C59-1EBC-4705-B84E-4DC514CD2CEF}" type="pres">
      <dgm:prSet presAssocID="{070BC69F-1C1A-4639-A060-8E3716425517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C2B013-2F2C-4EA5-B23F-56B3B797ABF9}" type="presOf" srcId="{D42BC791-2D60-4501-8520-73AFA9D37183}" destId="{51D2F91A-28AA-4690-81A8-79412B4BE135}" srcOrd="0" destOrd="0" presId="urn:microsoft.com/office/officeart/2005/8/layout/hList6"/>
    <dgm:cxn modelId="{2D4064FA-DDB9-420F-ABD3-B33CA2EE0F9F}" type="presOf" srcId="{070BC69F-1C1A-4639-A060-8E3716425517}" destId="{73C53C59-1EBC-4705-B84E-4DC514CD2CEF}" srcOrd="0" destOrd="0" presId="urn:microsoft.com/office/officeart/2005/8/layout/hList6"/>
    <dgm:cxn modelId="{0C2FEC14-2678-42B6-9223-0D639EF27F6F}" srcId="{D42BC791-2D60-4501-8520-73AFA9D37183}" destId="{070BC69F-1C1A-4639-A060-8E3716425517}" srcOrd="0" destOrd="0" parTransId="{B738C53E-222B-4024-AA07-C3C8484FEDBB}" sibTransId="{46B01AD7-1B86-4BCE-A673-35F8A8D03A3C}"/>
    <dgm:cxn modelId="{595338D8-2B9A-41D9-9A8D-4B548FFA9923}" type="presParOf" srcId="{51D2F91A-28AA-4690-81A8-79412B4BE135}" destId="{73C53C59-1EBC-4705-B84E-4DC514CD2CEF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4594BC-7DFB-4F3D-AAB3-9C9238C231C6}">
      <dsp:nvSpPr>
        <dsp:cNvPr id="0" name=""/>
        <dsp:cNvSpPr/>
      </dsp:nvSpPr>
      <dsp:spPr>
        <a:xfrm>
          <a:off x="881573" y="3271772"/>
          <a:ext cx="291674" cy="15182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5837" y="0"/>
              </a:lnTo>
              <a:lnTo>
                <a:pt x="145837" y="1518245"/>
              </a:lnTo>
              <a:lnTo>
                <a:pt x="291674" y="151824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88759" y="3992244"/>
        <a:ext cx="77300" cy="77300"/>
      </dsp:txXfrm>
    </dsp:sp>
    <dsp:sp modelId="{ED73D79C-D593-49FE-89DB-21BCB346BBB2}">
      <dsp:nvSpPr>
        <dsp:cNvPr id="0" name=""/>
        <dsp:cNvSpPr/>
      </dsp:nvSpPr>
      <dsp:spPr>
        <a:xfrm>
          <a:off x="881573" y="3271772"/>
          <a:ext cx="267825" cy="5419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33912" y="0"/>
              </a:lnTo>
              <a:lnTo>
                <a:pt x="133912" y="541956"/>
              </a:lnTo>
              <a:lnTo>
                <a:pt x="267825" y="5419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00372" y="3527637"/>
        <a:ext cx="30226" cy="30226"/>
      </dsp:txXfrm>
    </dsp:sp>
    <dsp:sp modelId="{A0099705-30ED-451B-916C-B3BDF6945F20}">
      <dsp:nvSpPr>
        <dsp:cNvPr id="0" name=""/>
        <dsp:cNvSpPr/>
      </dsp:nvSpPr>
      <dsp:spPr>
        <a:xfrm>
          <a:off x="881573" y="2800200"/>
          <a:ext cx="291674" cy="471571"/>
        </a:xfrm>
        <a:custGeom>
          <a:avLst/>
          <a:gdLst/>
          <a:ahLst/>
          <a:cxnLst/>
          <a:rect l="0" t="0" r="0" b="0"/>
          <a:pathLst>
            <a:path>
              <a:moveTo>
                <a:pt x="0" y="471571"/>
              </a:moveTo>
              <a:lnTo>
                <a:pt x="145837" y="471571"/>
              </a:lnTo>
              <a:lnTo>
                <a:pt x="145837" y="0"/>
              </a:lnTo>
              <a:lnTo>
                <a:pt x="29167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013548" y="3022124"/>
        <a:ext cx="27724" cy="27724"/>
      </dsp:txXfrm>
    </dsp:sp>
    <dsp:sp modelId="{E310A617-3455-4AFA-BBB0-C67051007661}">
      <dsp:nvSpPr>
        <dsp:cNvPr id="0" name=""/>
        <dsp:cNvSpPr/>
      </dsp:nvSpPr>
      <dsp:spPr>
        <a:xfrm>
          <a:off x="881573" y="1713269"/>
          <a:ext cx="291674" cy="1558502"/>
        </a:xfrm>
        <a:custGeom>
          <a:avLst/>
          <a:gdLst/>
          <a:ahLst/>
          <a:cxnLst/>
          <a:rect l="0" t="0" r="0" b="0"/>
          <a:pathLst>
            <a:path>
              <a:moveTo>
                <a:pt x="0" y="1558502"/>
              </a:moveTo>
              <a:lnTo>
                <a:pt x="145837" y="1558502"/>
              </a:lnTo>
              <a:lnTo>
                <a:pt x="145837" y="0"/>
              </a:lnTo>
              <a:lnTo>
                <a:pt x="291674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987771" y="2452881"/>
        <a:ext cx="79278" cy="79278"/>
      </dsp:txXfrm>
    </dsp:sp>
    <dsp:sp modelId="{ACDC516E-53DC-4293-AADC-DA187D2E90FB}">
      <dsp:nvSpPr>
        <dsp:cNvPr id="0" name=""/>
        <dsp:cNvSpPr/>
      </dsp:nvSpPr>
      <dsp:spPr>
        <a:xfrm rot="16200000">
          <a:off x="-1278161" y="2830985"/>
          <a:ext cx="3437896" cy="881573"/>
        </a:xfrm>
        <a:prstGeom prst="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err="1" smtClean="0"/>
            <a:t>Инновациооные</a:t>
          </a:r>
          <a:r>
            <a:rPr lang="ru-RU" sz="1800" b="0" i="0" kern="1200" dirty="0" smtClean="0"/>
            <a:t> стратегии принимаются на основе учета следующих факторов:</a:t>
          </a:r>
          <a:endParaRPr lang="ru-RU" sz="1800" b="1" kern="1200" dirty="0"/>
        </a:p>
      </dsp:txBody>
      <dsp:txXfrm rot="16200000">
        <a:off x="-1278161" y="2830985"/>
        <a:ext cx="3437896" cy="881573"/>
      </dsp:txXfrm>
    </dsp:sp>
    <dsp:sp modelId="{DEE6C4DF-D37A-4FFB-948F-826727E7D56A}">
      <dsp:nvSpPr>
        <dsp:cNvPr id="0" name=""/>
        <dsp:cNvSpPr/>
      </dsp:nvSpPr>
      <dsp:spPr>
        <a:xfrm>
          <a:off x="1173247" y="1243168"/>
          <a:ext cx="5981292" cy="940202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/>
            <a:t>Инвестиционных возможностей предприятия</a:t>
          </a:r>
          <a:endParaRPr lang="ru-RU" sz="1800" kern="1200" dirty="0"/>
        </a:p>
      </dsp:txBody>
      <dsp:txXfrm>
        <a:off x="1173247" y="1243168"/>
        <a:ext cx="5981292" cy="940202"/>
      </dsp:txXfrm>
    </dsp:sp>
    <dsp:sp modelId="{E954288F-06FC-4C3A-9E71-B26F07EE914B}">
      <dsp:nvSpPr>
        <dsp:cNvPr id="0" name=""/>
        <dsp:cNvSpPr/>
      </dsp:nvSpPr>
      <dsp:spPr>
        <a:xfrm>
          <a:off x="1173247" y="2292216"/>
          <a:ext cx="6114916" cy="1015967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</a:t>
          </a:r>
          <a:r>
            <a:rPr lang="ru-RU" sz="1800" b="0" i="0" kern="1200" dirty="0" smtClean="0"/>
            <a:t>Положения данной организации на рынке.</a:t>
          </a:r>
          <a:endParaRPr lang="ru-RU" sz="1600" kern="1200" dirty="0"/>
        </a:p>
      </dsp:txBody>
      <dsp:txXfrm>
        <a:off x="1173247" y="2292216"/>
        <a:ext cx="6114916" cy="1015967"/>
      </dsp:txXfrm>
    </dsp:sp>
    <dsp:sp modelId="{C9A8243F-4F67-4B54-BADA-C1D9BA7F7EB5}">
      <dsp:nvSpPr>
        <dsp:cNvPr id="0" name=""/>
        <dsp:cNvSpPr/>
      </dsp:nvSpPr>
      <dsp:spPr>
        <a:xfrm>
          <a:off x="1149398" y="3369421"/>
          <a:ext cx="6237515" cy="888613"/>
        </a:xfrm>
        <a:prstGeom prst="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/>
            <a:t>Состояния рынка в отношении новой или модифицированной продукции.</a:t>
          </a:r>
          <a:r>
            <a:rPr lang="ru-RU" sz="1600" kern="1200" dirty="0" smtClean="0"/>
            <a:t>.</a:t>
          </a:r>
          <a:endParaRPr lang="ru-RU" sz="1600" kern="1200" dirty="0"/>
        </a:p>
      </dsp:txBody>
      <dsp:txXfrm>
        <a:off x="1149398" y="3369421"/>
        <a:ext cx="6237515" cy="888613"/>
      </dsp:txXfrm>
    </dsp:sp>
    <dsp:sp modelId="{BF9DEF5C-E154-48E3-9EE5-76F0F733F0B0}">
      <dsp:nvSpPr>
        <dsp:cNvPr id="0" name=""/>
        <dsp:cNvSpPr/>
      </dsp:nvSpPr>
      <dsp:spPr>
        <a:xfrm>
          <a:off x="1173247" y="4414490"/>
          <a:ext cx="6077572" cy="751053"/>
        </a:xfrm>
        <a:prstGeom prst="rect">
          <a:avLst/>
        </a:prstGeom>
        <a:solidFill>
          <a:schemeClr val="accent2"/>
        </a:solidFill>
        <a:ln w="38100" cap="flat" cmpd="sng" algn="ctr">
          <a:solidFill>
            <a:schemeClr val="lt1"/>
          </a:solidFill>
          <a:prstDash val="solid"/>
        </a:ln>
        <a:effectLst>
          <a:outerShdw blurRad="63500" dist="25400" dir="14700000" algn="t" rotWithShape="0">
            <a:srgbClr val="000000">
              <a:alpha val="50000"/>
            </a:srgbClr>
          </a:outerShdw>
        </a:effectLst>
      </dsp:spPr>
      <dsp:style>
        <a:lnRef idx="3">
          <a:schemeClr val="lt1"/>
        </a:lnRef>
        <a:fillRef idx="1">
          <a:schemeClr val="accent2"/>
        </a:fillRef>
        <a:effectRef idx="1">
          <a:schemeClr val="accent2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i="0" kern="1200" dirty="0" smtClean="0"/>
            <a:t>Особенностей маркетинговых действий и возможностей по формированию спроса на новую продукцию.</a:t>
          </a:r>
          <a:endParaRPr lang="ru-RU" sz="1600" kern="1200" dirty="0"/>
        </a:p>
      </dsp:txBody>
      <dsp:txXfrm>
        <a:off x="1173247" y="4414490"/>
        <a:ext cx="6077572" cy="75105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3C53C59-1EBC-4705-B84E-4DC514CD2CEF}">
      <dsp:nvSpPr>
        <dsp:cNvPr id="0" name=""/>
        <dsp:cNvSpPr/>
      </dsp:nvSpPr>
      <dsp:spPr>
        <a:xfrm rot="16200000">
          <a:off x="1016000" y="-1016000"/>
          <a:ext cx="4064000" cy="6096000"/>
        </a:xfrm>
        <a:prstGeom prst="flowChartManualOperation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2719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0" i="0" kern="1200" smtClean="0"/>
            <a:t>Инновационная стратегия предприятия – это комплекс мер и действий, направленный на развитие предприятия, увеличение дохода, стабилизации положения на рынке</a:t>
          </a:r>
          <a:endParaRPr lang="ru-RU" sz="2600" kern="1200"/>
        </a:p>
      </dsp:txBody>
      <dsp:txXfrm rot="16200000">
        <a:off x="1016000" y="-1016000"/>
        <a:ext cx="4064000" cy="6096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781A9-EF96-400D-9F9A-046EA06511E5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3DE98-A2A4-4221-A1D7-1C7D93F74F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62785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3DE98-A2A4-4221-A1D7-1C7D93F74F2B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626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vseobip.ru/raznoe/innovacionnye-strategii.html#oglavlenie1" TargetMode="External"/><Relationship Id="rId2" Type="http://schemas.openxmlformats.org/officeDocument/2006/relationships/hyperlink" Target="http://vseobip.ru/raznoe/innovacionnye-strategii.html#oglavlenie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vseobip.ru/raznoe/innovacionnye-strategii.html#oglavlenie3" TargetMode="External"/><Relationship Id="rId4" Type="http://schemas.openxmlformats.org/officeDocument/2006/relationships/hyperlink" Target="http://vseobip.ru/raznoe/innovacionnye-strategii.html#oglavlenie2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547802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Тульский филиал Федерального государственного образовательного бюджетного учреждения высшего образования «Финансовый университет при Правительстве Российской Федерации»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 (Тульский филиал </a:t>
            </a:r>
            <a:r>
              <a:rPr lang="ru-RU" sz="1800" dirty="0" err="1" smtClean="0">
                <a:solidFill>
                  <a:schemeClr val="tx1"/>
                </a:solidFill>
              </a:rPr>
              <a:t>Финуниверситета</a:t>
            </a:r>
            <a:r>
              <a:rPr lang="ru-RU" sz="1800" dirty="0" smtClean="0">
                <a:solidFill>
                  <a:schemeClr val="tx1"/>
                </a:solidFill>
              </a:rPr>
              <a:t>)​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1670" y="3429000"/>
            <a:ext cx="6172200" cy="13716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ТЕМА: Роль и виды стратегий инновационного развития организации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929190" y="5357826"/>
            <a:ext cx="3857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Выполнил: студент 3 курса экономики БУ</a:t>
            </a:r>
          </a:p>
          <a:p>
            <a:pPr algn="r"/>
            <a:r>
              <a:rPr lang="ru-RU" dirty="0" smtClean="0"/>
              <a:t>Ткаченко Анастасия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Список литературы.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 marL="0" lvl="0" indent="0">
              <a:buNone/>
            </a:pPr>
            <a:endParaRPr lang="en-US" sz="18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556792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1. </a:t>
            </a:r>
            <a:r>
              <a:rPr lang="ru-RU" dirty="0" err="1"/>
              <a:t>Ансофф</a:t>
            </a:r>
            <a:r>
              <a:rPr lang="ru-RU" dirty="0"/>
              <a:t> И. Стратегическое управление. М.: Экономика, 2004, 519 с.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2. </a:t>
            </a:r>
            <a:r>
              <a:rPr lang="ru-RU" dirty="0" err="1"/>
              <a:t>Ансофф</a:t>
            </a:r>
            <a:r>
              <a:rPr lang="ru-RU" dirty="0"/>
              <a:t> И. Новая корпоративная стратегия. СПб.: </a:t>
            </a:r>
            <a:r>
              <a:rPr lang="ru-RU" dirty="0" err="1"/>
              <a:t>Питерком</a:t>
            </a:r>
            <a:r>
              <a:rPr lang="ru-RU" dirty="0"/>
              <a:t>, 2005, 207 с.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3. </a:t>
            </a:r>
            <a:r>
              <a:rPr lang="ru-RU" dirty="0" err="1"/>
              <a:t>Виханский</a:t>
            </a:r>
            <a:r>
              <a:rPr lang="ru-RU" dirty="0"/>
              <a:t> О.С. Стратегическое управление. М.: </a:t>
            </a:r>
            <a:r>
              <a:rPr lang="ru-RU" dirty="0" err="1"/>
              <a:t>Гардарика</a:t>
            </a:r>
            <a:r>
              <a:rPr lang="ru-RU" dirty="0"/>
              <a:t>, 2006, 324 с.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4. </a:t>
            </a:r>
            <a:r>
              <a:rPr lang="ru-RU" dirty="0" err="1"/>
              <a:t>Виханский</a:t>
            </a:r>
            <a:r>
              <a:rPr lang="ru-RU" dirty="0"/>
              <a:t> О.С., Наумов А.И. Менеджмент. Учебник. М.: </a:t>
            </a:r>
            <a:r>
              <a:rPr lang="ru-RU" dirty="0" err="1"/>
              <a:t>Экономистъ</a:t>
            </a:r>
            <a:r>
              <a:rPr lang="ru-RU" dirty="0"/>
              <a:t>, 2004, 528 с.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5. Журнал «Оконное обозрение». №05-06 (23), № 08 (25), №09 (26), 2005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6. Панов А.И., Коробейников И.О. Стратегический менеджмент. Учебное пособие для вузов. М.: ЮНИТИ-ДАНА, 2004, 285 с.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7. Семь нот менеджмента / Под ред. </a:t>
            </a:r>
            <a:r>
              <a:rPr lang="ru-RU" dirty="0" err="1"/>
              <a:t>В.Красновой</a:t>
            </a:r>
            <a:r>
              <a:rPr lang="ru-RU" dirty="0"/>
              <a:t>, </a:t>
            </a:r>
            <a:r>
              <a:rPr lang="ru-RU" dirty="0" err="1"/>
              <a:t>А.Привалова</a:t>
            </a:r>
            <a:r>
              <a:rPr lang="ru-RU" dirty="0"/>
              <a:t>. М.: ЗАО «Журнал Эксперт», 2005.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План: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752" y="2285992"/>
            <a:ext cx="8503920" cy="3813056"/>
          </a:xfrm>
        </p:spPr>
        <p:txBody>
          <a:bodyPr/>
          <a:lstStyle/>
          <a:p>
            <a:pPr>
              <a:buNone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Введение.</a:t>
            </a:r>
          </a:p>
          <a:p>
            <a:r>
              <a:rPr lang="ru-RU" sz="1800" dirty="0">
                <a:hlinkClick r:id="rId2"/>
              </a:rPr>
              <a:t>Инновационные стратегии организации и их функции</a:t>
            </a:r>
            <a:endParaRPr lang="ru-RU" sz="1800" dirty="0"/>
          </a:p>
          <a:p>
            <a:r>
              <a:rPr lang="ru-RU" sz="1800" u="sng" dirty="0">
                <a:hlinkClick r:id="rId3"/>
              </a:rPr>
              <a:t>Виды инновационных стратегий и их особенности</a:t>
            </a:r>
            <a:endParaRPr lang="ru-RU" sz="1800" dirty="0"/>
          </a:p>
          <a:p>
            <a:r>
              <a:rPr lang="ru-RU" sz="1800" u="sng" dirty="0">
                <a:hlinkClick r:id="rId4"/>
              </a:rPr>
              <a:t>Типы стратегического инновационного поведения организаций</a:t>
            </a:r>
            <a:endParaRPr lang="ru-RU" sz="1800" dirty="0"/>
          </a:p>
          <a:p>
            <a:r>
              <a:rPr lang="ru-RU" sz="1800" u="sng" dirty="0">
                <a:hlinkClick r:id="rId5"/>
              </a:rPr>
              <a:t>Факторы, влияющие на выбор инновационных стратегий в условиях предприятия</a:t>
            </a:r>
            <a:endParaRPr lang="ru-RU" sz="1800" dirty="0"/>
          </a:p>
          <a:p>
            <a:pPr marL="514350" indent="-514350">
              <a:buFont typeface="+mj-lt"/>
              <a:buAutoNum type="arabicPeriod"/>
            </a:pPr>
            <a:endParaRPr lang="ru-RU" sz="1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14350" indent="-514350">
              <a:buNone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Заключение.</a:t>
            </a:r>
          </a:p>
          <a:p>
            <a:pPr marL="514350" indent="-514350">
              <a:buNone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Список литературы.</a:t>
            </a:r>
          </a:p>
          <a:p>
            <a:pPr marL="514350" indent="-514350">
              <a:buFont typeface="+mj-lt"/>
              <a:buAutoNum type="arabicPeriod"/>
            </a:pP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Введение.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752" y="1785926"/>
            <a:ext cx="8503920" cy="43131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/>
              <a:t>Инновационные стратегии – это вектор развития предприятия с учетом направленных изменений в производстве.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715" y="476061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/>
              </a:rPr>
              <a:t>1.Инновационные </a:t>
            </a:r>
            <a:r>
              <a:rPr lang="ru-RU" b="1" dirty="0">
                <a:effectLst/>
              </a:rPr>
              <a:t>стратегии организации и их функции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9552" y="1306745"/>
            <a:ext cx="820891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arenR"/>
            </a:pPr>
            <a:endParaRPr lang="ru-RU" dirty="0" smtClean="0"/>
          </a:p>
          <a:p>
            <a:pPr algn="ctr"/>
            <a:r>
              <a:rPr lang="ru-RU" i="1" dirty="0" smtClean="0"/>
              <a:t>В </a:t>
            </a:r>
            <a:r>
              <a:rPr lang="ru-RU" i="1" dirty="0"/>
              <a:t>битве за покупателя любой производитель может</a:t>
            </a:r>
            <a:r>
              <a:rPr lang="ru-RU" dirty="0" smtClean="0"/>
              <a:t>:</a:t>
            </a:r>
          </a:p>
          <a:p>
            <a:pPr algn="ctr"/>
            <a:endParaRPr lang="ru-RU" dirty="0" smtClean="0"/>
          </a:p>
          <a:p>
            <a:pPr marL="342900" indent="-342900">
              <a:buFont typeface="+mj-lt"/>
              <a:buAutoNum type="alphaLcParenR"/>
            </a:pPr>
            <a:r>
              <a:rPr lang="ru-RU" dirty="0"/>
              <a:t>снижать цены;</a:t>
            </a:r>
          </a:p>
          <a:p>
            <a:pPr marL="342900" indent="-342900">
              <a:buFont typeface="+mj-lt"/>
              <a:buAutoNum type="alphaLcParenR"/>
            </a:pPr>
            <a:r>
              <a:rPr lang="ru-RU" dirty="0"/>
              <a:t>увеличивать ассортимент однотипной продукции;</a:t>
            </a:r>
          </a:p>
          <a:p>
            <a:pPr marL="342900" indent="-342900">
              <a:buFont typeface="+mj-lt"/>
              <a:buAutoNum type="alphaLcParenR"/>
            </a:pPr>
            <a:r>
              <a:rPr lang="ru-RU" dirty="0"/>
              <a:t>увеличивать разнообразие всей продукции и услуг;</a:t>
            </a:r>
          </a:p>
          <a:p>
            <a:pPr marL="342900" indent="-342900">
              <a:buFont typeface="+mj-lt"/>
              <a:buAutoNum type="alphaLcParenR"/>
            </a:pPr>
            <a:r>
              <a:rPr lang="ru-RU" dirty="0"/>
              <a:t>увеличивать разнообразие функций традиционно выпускаемой продукции;</a:t>
            </a:r>
          </a:p>
          <a:p>
            <a:pPr marL="342900" indent="-342900">
              <a:buFont typeface="+mj-lt"/>
              <a:buAutoNum type="alphaLcParenR"/>
            </a:pPr>
            <a:r>
              <a:rPr lang="ru-RU" dirty="0"/>
              <a:t>повышать качество товара;</a:t>
            </a:r>
          </a:p>
          <a:p>
            <a:pPr marL="342900" indent="-342900">
              <a:buFont typeface="+mj-lt"/>
              <a:buAutoNum type="alphaLcParenR"/>
            </a:pPr>
            <a:r>
              <a:rPr lang="ru-RU" dirty="0"/>
              <a:t>влиять на жизненный цикл товара.</a:t>
            </a:r>
          </a:p>
          <a:p>
            <a:pPr marL="342900" indent="-342900">
              <a:buFont typeface="+mj-lt"/>
              <a:buAutoNum type="alphaLcParenR"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0720" y="5445224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Китайское экономическое чудо – это реализация инновационной стратегии минимизации затрат на производство товара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960" y="188640"/>
            <a:ext cx="8534400" cy="758952"/>
          </a:xfrm>
        </p:spPr>
        <p:txBody>
          <a:bodyPr>
            <a:noAutofit/>
          </a:bodyPr>
          <a:lstStyle/>
          <a:p>
            <a:r>
              <a:rPr lang="ru-RU" sz="2800" dirty="0">
                <a:effectLst/>
              </a:rPr>
              <a:t>С</a:t>
            </a:r>
            <a:r>
              <a:rPr lang="ru-RU" sz="2800" dirty="0" smtClean="0">
                <a:effectLst/>
              </a:rPr>
              <a:t>тратегия </a:t>
            </a:r>
            <a:r>
              <a:rPr lang="ru-RU" sz="2800" dirty="0">
                <a:effectLst/>
              </a:rPr>
              <a:t>инноваций в современном мире выполняет функции: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14488"/>
            <a:ext cx="8503920" cy="4572000"/>
          </a:xfrm>
        </p:spPr>
        <p:txBody>
          <a:bodyPr>
            <a:normAutofit/>
          </a:bodyPr>
          <a:lstStyle/>
          <a:p>
            <a:pPr algn="ctr"/>
            <a:endParaRPr lang="ru-RU" sz="1800" dirty="0" smtClean="0"/>
          </a:p>
          <a:p>
            <a:pPr marL="0" indent="0" algn="ctr">
              <a:buNone/>
            </a:pPr>
            <a:endParaRPr lang="ru-RU" sz="1800" dirty="0" smtClean="0"/>
          </a:p>
        </p:txBody>
      </p:sp>
      <p:sp>
        <p:nvSpPr>
          <p:cNvPr id="5" name="Rounded Rectangle 4"/>
          <p:cNvSpPr/>
          <p:nvPr/>
        </p:nvSpPr>
        <p:spPr>
          <a:xfrm>
            <a:off x="629042" y="1771022"/>
            <a:ext cx="7471350" cy="721874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повышения конкурентоспособности;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29042" y="5044946"/>
            <a:ext cx="7615366" cy="97634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создания бренда как способа удержания рыночной </a:t>
            </a:r>
            <a:r>
              <a:rPr lang="ru-RU" dirty="0" smtClean="0"/>
              <a:t>ниши.</a:t>
            </a:r>
            <a:endParaRPr lang="ru-RU" dirty="0"/>
          </a:p>
        </p:txBody>
      </p:sp>
      <p:sp>
        <p:nvSpPr>
          <p:cNvPr id="9" name="Rounded Rectangle 8"/>
          <p:cNvSpPr/>
          <p:nvPr/>
        </p:nvSpPr>
        <p:spPr>
          <a:xfrm>
            <a:off x="629042" y="2636912"/>
            <a:ext cx="7471350" cy="74013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снижения себестоимости и цены </a:t>
            </a:r>
            <a:r>
              <a:rPr lang="ru-RU" dirty="0" smtClean="0"/>
              <a:t>продукта</a:t>
            </a:r>
            <a:r>
              <a:rPr lang="ru-RU" dirty="0"/>
              <a:t>;</a:t>
            </a:r>
          </a:p>
        </p:txBody>
      </p:sp>
      <p:sp>
        <p:nvSpPr>
          <p:cNvPr id="10" name="Rounded Rectangle 4"/>
          <p:cNvSpPr/>
          <p:nvPr/>
        </p:nvSpPr>
        <p:spPr>
          <a:xfrm>
            <a:off x="629042" y="3789040"/>
            <a:ext cx="7471350" cy="93610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повышения устойчивости развития </a:t>
            </a:r>
            <a:r>
              <a:rPr lang="ru-RU" dirty="0" smtClean="0"/>
              <a:t>предприятия</a:t>
            </a:r>
            <a:r>
              <a:rPr lang="ru-RU" dirty="0"/>
              <a:t>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34400" cy="75895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2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r>
              <a:rPr lang="ru-RU" sz="2800" b="1" dirty="0">
                <a:effectLst/>
              </a:rPr>
              <a:t> Виды инновационных стратегий и их особенности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2677722"/>
            <a:ext cx="1728192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427809" y="2680887"/>
            <a:ext cx="1728192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624228" y="2681037"/>
            <a:ext cx="1728192" cy="7200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87524" y="2677722"/>
            <a:ext cx="2376264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Наступательная инновационная </a:t>
            </a:r>
            <a:r>
              <a:rPr lang="ru-RU" dirty="0" smtClean="0"/>
              <a:t>стратегия</a:t>
            </a:r>
            <a:r>
              <a:rPr lang="ru-RU" dirty="0"/>
              <a:t> 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275856" y="2677722"/>
            <a:ext cx="2728368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Защитная стратегия инновационного развития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77455" y="2693413"/>
            <a:ext cx="2772308" cy="92333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Промежуточная </a:t>
            </a:r>
            <a:r>
              <a:rPr lang="ru-RU" dirty="0" smtClean="0"/>
              <a:t>стратегия</a:t>
            </a:r>
          </a:p>
          <a:p>
            <a:pPr algn="ctr"/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298740" y="4623519"/>
            <a:ext cx="237626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Имитационная стратегия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75477" y="4549947"/>
            <a:ext cx="237626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Разбойничья стратегия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9512" y="4623519"/>
            <a:ext cx="237626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Поглощающая </a:t>
            </a:r>
            <a:r>
              <a:rPr lang="ru-RU" dirty="0" smtClean="0"/>
              <a:t>стратегия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</a:t>
            </a:r>
            <a:r>
              <a:rPr lang="ru-RU" b="1" dirty="0">
                <a:effectLst/>
              </a:rPr>
              <a:t> </a:t>
            </a:r>
            <a:r>
              <a:rPr lang="ru-RU" sz="3100" b="1" dirty="0">
                <a:effectLst/>
              </a:rPr>
              <a:t>Типы стратегического инновационного поведения организаций</a:t>
            </a:r>
            <a:r>
              <a:rPr lang="ru-RU" b="1" dirty="0">
                <a:effectLst/>
              </a:rPr>
              <a:t/>
            </a:r>
            <a:br>
              <a:rPr lang="ru-RU" b="1" dirty="0">
                <a:effectLst/>
              </a:rPr>
            </a:b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850104" y="2600908"/>
            <a:ext cx="3384376" cy="20882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79512" y="3068960"/>
            <a:ext cx="1872208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052736"/>
            <a:ext cx="1902117" cy="117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130267"/>
            <a:ext cx="19018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157192"/>
            <a:ext cx="19018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Прямая соединительная линия 16"/>
          <p:cNvCxnSpPr>
            <a:stCxn id="11" idx="6"/>
          </p:cNvCxnSpPr>
          <p:nvPr/>
        </p:nvCxnSpPr>
        <p:spPr>
          <a:xfrm>
            <a:off x="2051720" y="3645024"/>
            <a:ext cx="9361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234480" y="3647785"/>
            <a:ext cx="6480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endCxn id="7" idx="4"/>
          </p:cNvCxnSpPr>
          <p:nvPr/>
        </p:nvCxnSpPr>
        <p:spPr>
          <a:xfrm flipV="1">
            <a:off x="4542292" y="4689140"/>
            <a:ext cx="0" cy="468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1026" idx="2"/>
          </p:cNvCxnSpPr>
          <p:nvPr/>
        </p:nvCxnSpPr>
        <p:spPr>
          <a:xfrm flipH="1">
            <a:off x="4427984" y="2229366"/>
            <a:ext cx="14955" cy="3715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210144" y="3321858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Компании-</a:t>
            </a:r>
            <a:r>
              <a:rPr lang="ru-RU" dirty="0" err="1" smtClean="0"/>
              <a:t>инноваторы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7020270" y="3533769"/>
            <a:ext cx="1757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Эксплеренты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3822212" y="146936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Виоленты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3887923" y="5560694"/>
            <a:ext cx="1541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Патиенты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49038" y="3460357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Камутанты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/>
              </a:rPr>
              <a:t>4.Факторы</a:t>
            </a:r>
            <a:r>
              <a:rPr lang="ru-RU" sz="2800" b="1" dirty="0">
                <a:effectLst/>
              </a:rPr>
              <a:t>, влияющие на выбор инновационных стратегий в условиях </a:t>
            </a:r>
            <a:r>
              <a:rPr lang="ru-RU" sz="2800" b="1" dirty="0" smtClean="0">
                <a:effectLst/>
              </a:rPr>
              <a:t>предприятия</a:t>
            </a:r>
            <a:endParaRPr lang="ru-RU" sz="28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4149490582"/>
              </p:ext>
            </p:extLst>
          </p:nvPr>
        </p:nvGraphicFramePr>
        <p:xfrm>
          <a:off x="827584" y="620688"/>
          <a:ext cx="7416824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34400" cy="758952"/>
          </a:xfrm>
        </p:spPr>
        <p:txBody>
          <a:bodyPr>
            <a:noAutofit/>
          </a:bodyPr>
          <a:lstStyle/>
          <a:p>
            <a:r>
              <a:rPr lang="ru-RU" sz="2800" dirty="0" smtClean="0"/>
              <a:t>Заключение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84784"/>
            <a:ext cx="8503920" cy="4572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8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3679210453"/>
              </p:ext>
            </p:extLst>
          </p:nvPr>
        </p:nvGraphicFramePr>
        <p:xfrm>
          <a:off x="1691680" y="220486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</TotalTime>
  <Words>297</Words>
  <Application>Microsoft Office PowerPoint</Application>
  <PresentationFormat>Экран (4:3)</PresentationFormat>
  <Paragraphs>55</Paragraphs>
  <Slides>10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Яркая</vt:lpstr>
      <vt:lpstr>Тульский филиал Федерального государственного образовательного бюджетного учреждения высшего образования «Финансовый университет при Правительстве Российской Федерации»  (Тульский филиал Финуниверситета)​</vt:lpstr>
      <vt:lpstr>План:</vt:lpstr>
      <vt:lpstr>Введение.</vt:lpstr>
      <vt:lpstr>1.Инновационные стратегии организации и их функции</vt:lpstr>
      <vt:lpstr>Стратегия инноваций в современном мире выполняет функции:</vt:lpstr>
      <vt:lpstr>2. Виды инновационных стратегий и их особенности</vt:lpstr>
      <vt:lpstr>3. Типы стратегического инновационного поведения организаций </vt:lpstr>
      <vt:lpstr>4.Факторы, влияющие на выбор инновационных стратегий в условиях предприятия</vt:lpstr>
      <vt:lpstr>Заключение</vt:lpstr>
      <vt:lpstr>Список литературы.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manager</dc:creator>
  <cp:lastModifiedBy>Admin</cp:lastModifiedBy>
  <cp:revision>34</cp:revision>
  <dcterms:created xsi:type="dcterms:W3CDTF">2015-05-31T12:17:58Z</dcterms:created>
  <dcterms:modified xsi:type="dcterms:W3CDTF">2016-09-27T10:27:21Z</dcterms:modified>
</cp:coreProperties>
</file>