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6" r:id="rId3"/>
    <p:sldId id="267" r:id="rId4"/>
    <p:sldId id="286" r:id="rId5"/>
    <p:sldId id="287" r:id="rId6"/>
    <p:sldId id="288" r:id="rId7"/>
    <p:sldId id="289" r:id="rId8"/>
    <p:sldId id="293" r:id="rId9"/>
    <p:sldId id="268" r:id="rId10"/>
    <p:sldId id="269" r:id="rId11"/>
    <p:sldId id="270" r:id="rId12"/>
    <p:sldId id="271" r:id="rId13"/>
    <p:sldId id="272" r:id="rId14"/>
    <p:sldId id="273" r:id="rId15"/>
    <p:sldId id="274" r:id="rId16"/>
    <p:sldId id="275" r:id="rId17"/>
    <p:sldId id="276" r:id="rId18"/>
    <p:sldId id="285" r:id="rId19"/>
    <p:sldId id="278" r:id="rId20"/>
    <p:sldId id="280" r:id="rId21"/>
    <p:sldId id="281"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9" autoAdjust="0"/>
    <p:restoredTop sz="94660"/>
  </p:normalViewPr>
  <p:slideViewPr>
    <p:cSldViewPr>
      <p:cViewPr varScale="1">
        <p:scale>
          <a:sx n="39" d="100"/>
          <a:sy n="39" d="100"/>
        </p:scale>
        <p:origin x="-44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AEFA6335-DDC8-419E-A50F-2C2C8542A279}"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EFA6335-DDC8-419E-A50F-2C2C8542A279}"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EFA6335-DDC8-419E-A50F-2C2C8542A279}"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AA92E06-9710-4C95-9C33-DA6C3D234DAB}" type="datetimeFigureOut">
              <a:rPr lang="ru-RU" smtClean="0"/>
              <a:t>27.10.2012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AEFA6335-DDC8-419E-A50F-2C2C8542A279}" type="slidenum">
              <a:rPr lang="ru-RU" smtClean="0"/>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AA92E06-9710-4C95-9C33-DA6C3D234DAB}" type="datetimeFigureOut">
              <a:rPr lang="ru-RU" smtClean="0"/>
              <a:t>27.10.2012</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EFA6335-DDC8-419E-A50F-2C2C8542A279}" type="slidenum">
              <a:rPr lang="ru-RU" smtClean="0"/>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2143116"/>
            <a:ext cx="7851648" cy="1828800"/>
          </a:xfrm>
        </p:spPr>
        <p:txBody>
          <a:bodyPr>
            <a:noAutofit/>
          </a:bodyPr>
          <a:lstStyle/>
          <a:p>
            <a:pPr algn="ctr"/>
            <a:r>
              <a:rPr lang="ru-RU" sz="6600" dirty="0" smtClean="0"/>
              <a:t>Риски в сфере вексельного обращения</a:t>
            </a:r>
            <a:endParaRPr lang="ru-RU" sz="6600" dirty="0"/>
          </a:p>
        </p:txBody>
      </p:sp>
      <p:sp>
        <p:nvSpPr>
          <p:cNvPr id="3" name="Подзаголовок 2"/>
          <p:cNvSpPr>
            <a:spLocks noGrp="1"/>
          </p:cNvSpPr>
          <p:nvPr>
            <p:ph type="subTitle" idx="1"/>
          </p:nvPr>
        </p:nvSpPr>
        <p:spPr>
          <a:xfrm>
            <a:off x="5004048" y="4286256"/>
            <a:ext cx="3672408" cy="1928826"/>
          </a:xfrm>
        </p:spPr>
        <p:txBody>
          <a:bodyPr>
            <a:normAutofit/>
          </a:bodyPr>
          <a:lstStyle/>
          <a:p>
            <a:r>
              <a:rPr lang="ru-RU" dirty="0" smtClean="0"/>
              <a:t>Выполнила</a:t>
            </a:r>
            <a:r>
              <a:rPr lang="ru-RU" dirty="0"/>
              <a:t> </a:t>
            </a:r>
            <a:r>
              <a:rPr lang="ru-RU" dirty="0"/>
              <a:t>с</a:t>
            </a:r>
            <a:r>
              <a:rPr lang="ru-RU" dirty="0" smtClean="0"/>
              <a:t>тудентка</a:t>
            </a:r>
          </a:p>
          <a:p>
            <a:r>
              <a:rPr lang="ru-RU" dirty="0" smtClean="0"/>
              <a:t> </a:t>
            </a:r>
            <a:r>
              <a:rPr lang="ru-RU" dirty="0" smtClean="0"/>
              <a:t>гр. ДЛД - 201</a:t>
            </a:r>
          </a:p>
          <a:p>
            <a:r>
              <a:rPr lang="ru-RU" dirty="0" smtClean="0"/>
              <a:t>Смирнова </a:t>
            </a:r>
            <a:r>
              <a:rPr lang="ru-RU" dirty="0" smtClean="0"/>
              <a:t>Мария</a:t>
            </a:r>
            <a:endParaRPr lang="ru-RU" dirty="0"/>
          </a:p>
        </p:txBody>
      </p:sp>
      <p:pic>
        <p:nvPicPr>
          <p:cNvPr id="4" name="Рисунок 3" descr="http://www.mzb.ru/../../templates/images/texts/3_6567_MZ_g.jpeg"/>
          <p:cNvPicPr/>
          <p:nvPr/>
        </p:nvPicPr>
        <p:blipFill>
          <a:blip r:embed="rId2" cstate="print"/>
          <a:srcRect/>
          <a:stretch>
            <a:fillRect/>
          </a:stretch>
        </p:blipFill>
        <p:spPr bwMode="auto">
          <a:xfrm>
            <a:off x="285720" y="3929066"/>
            <a:ext cx="2786082" cy="278605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071546"/>
            <a:ext cx="7772400" cy="5429288"/>
          </a:xfrm>
        </p:spPr>
        <p:txBody>
          <a:bodyPr>
            <a:normAutofit fontScale="92500" lnSpcReduction="10000"/>
          </a:bodyPr>
          <a:lstStyle/>
          <a:p>
            <a:r>
              <a:rPr lang="ru-RU" sz="2600" dirty="0" smtClean="0"/>
              <a:t>     Нестабильность валютно-денежного обращения в стране привела к массовому появлению различных валютных финансовых (банковских) векселей. Используя такие векселя, банки привлекают значительные валютные ресурсы. Вместе с тем, обращение таких векселей попадает под «тройное» законодательство. Это валютное право, а также нормативные акты в области банковских ценных бумаг и вексельного обращения. В частности, прежде чем выпустить такие векселя, банки должны иметь генеральную валютную лицензию. Есть и другие ограничения на обращение этих векселей (например, на их ввоз и вывоз за границу, который может осуществить только уполномоченный банк), которые банки игнорируют. </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000108"/>
            <a:ext cx="7772400" cy="5429288"/>
          </a:xfrm>
        </p:spPr>
        <p:txBody>
          <a:bodyPr>
            <a:normAutofit fontScale="92500"/>
          </a:bodyPr>
          <a:lstStyle/>
          <a:p>
            <a:r>
              <a:rPr lang="ru-RU" sz="2800" dirty="0" smtClean="0"/>
              <a:t>     Федеральный закон «О переводном и простом векселе» от 11 марта 1997 г. № 48-ФЗ определяет, что вексель должен быть составлен на бумажном носителе, т.е. бумаге. Таким образом, для составления векселя можно использовать любой чистый лист бумаги. Очень часто юридические лица используют для составления векселей не казначейские, а собственные бланки, содержащие дополнительные виды защиты. Собственные бланки векселей любое физическое и юридическое лицо может заказать в типографии, имеющей лицензию на изготовление бланков ценных бумаг. </a:t>
            </a:r>
            <a:endParaRPr lang="ru-RU"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071546"/>
            <a:ext cx="7772400" cy="5286412"/>
          </a:xfrm>
        </p:spPr>
        <p:txBody>
          <a:bodyPr>
            <a:normAutofit/>
          </a:bodyPr>
          <a:lstStyle/>
          <a:p>
            <a:r>
              <a:rPr lang="ru-RU" sz="3200" dirty="0" smtClean="0"/>
              <a:t>     С появлением векселя на фондовом рынке России преступники его стали подделывать и использовать в хозяйственном обороте. Как правило, данные векселя используются мошенниками в качестве залогового инструмента при совершении различных коммерческих сделок, а именно с продуктами питания или нефтепродуктами. </a:t>
            </a:r>
            <a:endParaRPr lang="ru-RU"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000108"/>
            <a:ext cx="7772400" cy="1362456"/>
          </a:xfrm>
        </p:spPr>
        <p:txBody>
          <a:bodyPr/>
          <a:lstStyle/>
          <a:p>
            <a:r>
              <a:rPr lang="ru-RU" sz="3600" dirty="0" smtClean="0"/>
              <a:t>Главными отличиями таких поддельных векселей от настоящих является следующие признаки: </a:t>
            </a:r>
            <a:endParaRPr lang="ru-RU" sz="3600" dirty="0"/>
          </a:p>
        </p:txBody>
      </p:sp>
      <p:sp>
        <p:nvSpPr>
          <p:cNvPr id="3" name="Текст 2"/>
          <p:cNvSpPr>
            <a:spLocks noGrp="1"/>
          </p:cNvSpPr>
          <p:nvPr>
            <p:ph type="body" idx="1"/>
          </p:nvPr>
        </p:nvSpPr>
        <p:spPr>
          <a:xfrm>
            <a:off x="571472" y="2571744"/>
            <a:ext cx="7772400" cy="3786214"/>
          </a:xfrm>
        </p:spPr>
        <p:txBody>
          <a:bodyPr>
            <a:normAutofit/>
          </a:bodyPr>
          <a:lstStyle/>
          <a:p>
            <a:pPr>
              <a:buFont typeface="Arial" pitchFamily="34" charset="0"/>
              <a:buChar char="•"/>
            </a:pPr>
            <a:r>
              <a:rPr lang="ru-RU" sz="2800" dirty="0" smtClean="0"/>
              <a:t> несоответствие фактуры бумаги;</a:t>
            </a:r>
          </a:p>
          <a:p>
            <a:pPr>
              <a:buFont typeface="Arial" pitchFamily="34" charset="0"/>
              <a:buChar char="•"/>
            </a:pPr>
            <a:r>
              <a:rPr lang="ru-RU" sz="2800" dirty="0" smtClean="0"/>
              <a:t> расплывчатые водяные знаки;</a:t>
            </a:r>
          </a:p>
          <a:p>
            <a:pPr>
              <a:buFont typeface="Arial" pitchFamily="34" charset="0"/>
              <a:buChar char="•"/>
            </a:pPr>
            <a:r>
              <a:rPr lang="ru-RU" sz="2800" dirty="0" smtClean="0"/>
              <a:t> отсутствие дублирующего «предъявительского» номера зелёного цвета по правому краю векселя;</a:t>
            </a:r>
          </a:p>
          <a:p>
            <a:pPr>
              <a:buFont typeface="Arial" pitchFamily="34" charset="0"/>
              <a:buChar char="•"/>
            </a:pPr>
            <a:r>
              <a:rPr lang="ru-RU" sz="2800" dirty="0" smtClean="0"/>
              <a:t> бланки векселей выполняются из двух, склеенных между собой при помощи клеящего вещества, листах бумаги и т.д.</a:t>
            </a:r>
            <a:endParaRPr lang="ru-RU"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00034" y="1071546"/>
            <a:ext cx="7772400" cy="5214532"/>
          </a:xfrm>
        </p:spPr>
        <p:txBody>
          <a:bodyPr>
            <a:normAutofit/>
          </a:bodyPr>
          <a:lstStyle/>
          <a:p>
            <a:r>
              <a:rPr lang="ru-RU" sz="3200" dirty="0" smtClean="0"/>
              <a:t>     В настоящее время подделку векселей квалифицируют по двум статьям УК РФ 186 (подделка денег и ценных бумаг) и 159 (мошенничество). Кроме того, преступления с фальшивыми векселями (полную, и частичную их подделку), с точки зрения вексельного законодательства, следует квалифицировать по (ст.159 УК РФ) как мошенничество.</a:t>
            </a:r>
            <a:endParaRPr lang="ru-RU"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000108"/>
            <a:ext cx="7772400" cy="5357850"/>
          </a:xfrm>
        </p:spPr>
        <p:txBody>
          <a:bodyPr>
            <a:normAutofit lnSpcReduction="10000"/>
          </a:bodyPr>
          <a:lstStyle/>
          <a:p>
            <a:r>
              <a:rPr lang="ru-RU" sz="2800" dirty="0" smtClean="0"/>
              <a:t>     Исходя из текста Международной вексельной конвенции, принятой в Женеве 7 июня 1930 года, «О простых и переводных векселях» и её приложению №1 – Единообразного закона о переводном и простом векселе (ст.7), а также п. 7 Положения о переводном и простом векселе от 7 августа 1937 года №104/1341, следует, что все фальшивые векселя, имеющие подлинные подписи в индоссаментах, т.е. передаточных надписях, следует признавать векселями и действия лиц по их подделке и изготовлению квалифицировать как мошенничество. </a:t>
            </a:r>
            <a:endParaRPr lang="ru-RU"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928670"/>
            <a:ext cx="7772400" cy="5643602"/>
          </a:xfrm>
        </p:spPr>
        <p:txBody>
          <a:bodyPr>
            <a:normAutofit/>
          </a:bodyPr>
          <a:lstStyle/>
          <a:p>
            <a:r>
              <a:rPr lang="ru-RU" sz="2800" dirty="0" smtClean="0"/>
              <a:t>     </a:t>
            </a:r>
            <a:r>
              <a:rPr lang="ru-RU" sz="3200" dirty="0" smtClean="0"/>
              <a:t>Например, по уголовному делу №98845 по обвинению Г. первоначально действия обвиняемого были квалифицированы как подделка денег и ценных бумаг (ст.186 УК РФ), а в суде эти деяния были переквалифицированы на мошенничество (ст.159 УК РФ). </a:t>
            </a:r>
          </a:p>
          <a:p>
            <a:r>
              <a:rPr lang="ru-RU" sz="3200" dirty="0" smtClean="0"/>
              <a:t>      От сюда следует, что мошенничество очень тесно связано с фальшивомонетчеством. </a:t>
            </a:r>
            <a:endParaRPr lang="ru-RU"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928670"/>
            <a:ext cx="7772400" cy="5572164"/>
          </a:xfrm>
        </p:spPr>
        <p:txBody>
          <a:bodyPr>
            <a:noAutofit/>
          </a:bodyPr>
          <a:lstStyle/>
          <a:p>
            <a:r>
              <a:rPr lang="ru-RU" sz="2600" dirty="0" smtClean="0"/>
              <a:t>     Фальшивомонетничество – это изготовление или сбыт поддельных денег или ценных бумаг. Согласно ст.186 УК РФ изготовление в целях сбыта или сбыт поддельных банковских билетов Центрального банка России, металлической монеты, государственных ценных бумаг или других ценных бумаг в валюте РФ либо иностранной валюты или ценных бумаг в иностранной валюте расцениваются как преступление в сфере экономической деятельности. Наиболее распространённым способом защиты денег и ценных бумаг является размещение на них водяных знаков.</a:t>
            </a:r>
            <a:endParaRPr lang="ru-RU" sz="2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928670"/>
            <a:ext cx="7772400" cy="2357454"/>
          </a:xfrm>
        </p:spPr>
        <p:txBody>
          <a:bodyPr/>
          <a:lstStyle/>
          <a:p>
            <a:r>
              <a:rPr lang="ru-RU" sz="3200" dirty="0" smtClean="0"/>
              <a:t>Технология изготовления ценных бумаг незначительно отличается от технологии, применяемой при выпуске денег. Основными средствами защиты ценных бумаг являются:</a:t>
            </a:r>
            <a:endParaRPr lang="ru-RU" sz="3200" dirty="0"/>
          </a:p>
        </p:txBody>
      </p:sp>
      <p:sp>
        <p:nvSpPr>
          <p:cNvPr id="3" name="Текст 2"/>
          <p:cNvSpPr>
            <a:spLocks noGrp="1"/>
          </p:cNvSpPr>
          <p:nvPr>
            <p:ph type="body" idx="1"/>
          </p:nvPr>
        </p:nvSpPr>
        <p:spPr>
          <a:xfrm>
            <a:off x="500034" y="3286124"/>
            <a:ext cx="7772400" cy="3867608"/>
          </a:xfrm>
        </p:spPr>
        <p:txBody>
          <a:bodyPr>
            <a:normAutofit/>
          </a:bodyPr>
          <a:lstStyle/>
          <a:p>
            <a:pPr>
              <a:buFont typeface="Arial" pitchFamily="34" charset="0"/>
              <a:buChar char="•"/>
            </a:pPr>
            <a:r>
              <a:rPr lang="ru-RU" sz="2400" dirty="0" smtClean="0"/>
              <a:t> </a:t>
            </a:r>
            <a:r>
              <a:rPr lang="ru-RU" sz="2800" dirty="0" smtClean="0"/>
              <a:t>бумага с включением хлопкового волокна; </a:t>
            </a:r>
          </a:p>
          <a:p>
            <a:pPr>
              <a:buFont typeface="Arial" pitchFamily="34" charset="0"/>
              <a:buChar char="•"/>
            </a:pPr>
            <a:r>
              <a:rPr lang="ru-RU" sz="2800" dirty="0" smtClean="0"/>
              <a:t> наличие печати организации; </a:t>
            </a:r>
          </a:p>
          <a:p>
            <a:pPr>
              <a:buFont typeface="Arial" pitchFamily="34" charset="0"/>
              <a:buChar char="•"/>
            </a:pPr>
            <a:r>
              <a:rPr lang="ru-RU" sz="2800" dirty="0" smtClean="0"/>
              <a:t> наличие стандартного формата (А4, А5); </a:t>
            </a:r>
          </a:p>
          <a:p>
            <a:pPr>
              <a:buFont typeface="Arial" pitchFamily="34" charset="0"/>
              <a:buChar char="•"/>
            </a:pPr>
            <a:r>
              <a:rPr lang="ru-RU" sz="2800" dirty="0" smtClean="0"/>
              <a:t> фон бланка документа, состоящий из двух защитных сеток, наложенных друг на друга;</a:t>
            </a:r>
          </a:p>
          <a:p>
            <a:pPr>
              <a:buFont typeface="Arial" pitchFamily="34" charset="0"/>
              <a:buChar char="•"/>
            </a:pPr>
            <a:r>
              <a:rPr lang="ru-RU" sz="2800" dirty="0" smtClean="0"/>
              <a:t> характерная печать.</a:t>
            </a:r>
            <a:endParaRPr lang="ru-RU"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000108"/>
            <a:ext cx="7772400" cy="5500726"/>
          </a:xfrm>
        </p:spPr>
        <p:txBody>
          <a:bodyPr>
            <a:noAutofit/>
          </a:bodyPr>
          <a:lstStyle/>
          <a:p>
            <a:r>
              <a:rPr lang="ru-RU" sz="2600" dirty="0" smtClean="0"/>
              <a:t>     Следует вместе с тем отметить, что фальшивомонетничеством признается лишь высококачественная подделка денег или ценных бумаг. Умышленные же действия, связанные со сбытом поддельной денежной купюры или ценной бумаги, квалифицируются как мошенничество в случаях, если установлены явное несоответствие фальшивой купюры подлинной, исключающее возможное участие её в денежном обращении, а также фактические данные, свидетельствующие о направленности умысла виновного на грубый обман ограниченного числа лиц (Бюллетень Верховного Суда РФ. 1996. N 2. С.8).</a:t>
            </a:r>
            <a:endParaRPr lang="ru-RU" sz="2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0352" y="1142984"/>
            <a:ext cx="7772400" cy="5214974"/>
          </a:xfrm>
        </p:spPr>
        <p:txBody>
          <a:bodyPr>
            <a:normAutofit/>
          </a:bodyPr>
          <a:lstStyle/>
          <a:p>
            <a:r>
              <a:rPr lang="ru-RU" sz="3600" dirty="0" smtClean="0"/>
              <a:t>     В настоящее время среди учёных-юристов в области ценных бумаг ведется дискуссия по проблеме защиты самого векселя, а также участников вексельного рынка от его подделок и мошеннических действий.</a:t>
            </a:r>
            <a:endParaRPr lang="ru-RU"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7772400" cy="1148142"/>
          </a:xfrm>
        </p:spPr>
        <p:txBody>
          <a:bodyPr/>
          <a:lstStyle/>
          <a:p>
            <a:r>
              <a:rPr lang="ru-RU" sz="3600" dirty="0" smtClean="0"/>
              <a:t>Возможности снижения рисков, связанные с вексельным обращением</a:t>
            </a:r>
            <a:endParaRPr lang="ru-RU" sz="3600" dirty="0"/>
          </a:p>
        </p:txBody>
      </p:sp>
      <p:sp>
        <p:nvSpPr>
          <p:cNvPr id="3" name="Текст 2"/>
          <p:cNvSpPr>
            <a:spLocks noGrp="1"/>
          </p:cNvSpPr>
          <p:nvPr>
            <p:ph type="body" idx="1"/>
          </p:nvPr>
        </p:nvSpPr>
        <p:spPr>
          <a:xfrm>
            <a:off x="142844" y="2000240"/>
            <a:ext cx="8786874" cy="4500594"/>
          </a:xfrm>
        </p:spPr>
        <p:txBody>
          <a:bodyPr>
            <a:normAutofit lnSpcReduction="10000"/>
          </a:bodyPr>
          <a:lstStyle/>
          <a:p>
            <a:pPr>
              <a:buFont typeface="Arial" pitchFamily="34" charset="0"/>
              <a:buChar char="•"/>
            </a:pPr>
            <a:r>
              <a:rPr lang="ru-RU" sz="1600" dirty="0" smtClean="0"/>
              <a:t> </a:t>
            </a:r>
            <a:r>
              <a:rPr lang="ru-RU" sz="2000" dirty="0" smtClean="0"/>
              <a:t>Определенный вклад в снижение степени риска по операциям с векселями могут внести принятые в рамках ассоциации участников вексельного рынка (АУВЕР) единые стандарты раскрытия информации, выпуска и погашения а также обращения векселей, обязательных для исполнения участниками ассоциации.</a:t>
            </a:r>
          </a:p>
          <a:p>
            <a:pPr>
              <a:buFont typeface="Arial" pitchFamily="34" charset="0"/>
              <a:buChar char="•"/>
            </a:pPr>
            <a:r>
              <a:rPr lang="ru-RU" sz="2000" dirty="0" smtClean="0"/>
              <a:t> Следующим шагом, видимо, должна быть организация вексельной торговой площадки в раках ассоциации. Ее создание повысит ликвидность обращающихся векселей, ускорят торговые операции, снизят риск совершаемых сделок, сократит издержки для конечных участников, это приведет к повышению "прозрачности" вексельного рынка.</a:t>
            </a:r>
          </a:p>
          <a:p>
            <a:pPr>
              <a:buFont typeface="Arial" pitchFamily="34" charset="0"/>
              <a:buChar char="•"/>
            </a:pPr>
            <a:r>
              <a:rPr lang="ru-RU" sz="2000" dirty="0" smtClean="0"/>
              <a:t> Возможно, существование торговой системы без обеспечения депозитарного учета совершаемых сделок с векселями и гарантированной системы их исполнения. В этом случае, допуск к участию в торгах не может быть свободным, а должен строиться в зависимости от опыта работы компании на вексельном рынке и собственной платежеспособности.</a:t>
            </a:r>
          </a:p>
          <a:p>
            <a:endParaRPr lang="ru-RU" dirty="0" smtClean="0"/>
          </a:p>
          <a:p>
            <a:endParaRPr lang="ru-RU" dirty="0" smtClean="0"/>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7772400" cy="1036142"/>
          </a:xfrm>
        </p:spPr>
        <p:txBody>
          <a:bodyPr/>
          <a:lstStyle/>
          <a:p>
            <a:r>
              <a:rPr lang="ru-RU" sz="3200" dirty="0" smtClean="0"/>
              <a:t>Общие выводы о возможности снижения рисков</a:t>
            </a:r>
            <a:endParaRPr lang="ru-RU" sz="3200" dirty="0"/>
          </a:p>
        </p:txBody>
      </p:sp>
      <p:sp>
        <p:nvSpPr>
          <p:cNvPr id="3" name="Текст 2"/>
          <p:cNvSpPr>
            <a:spLocks noGrp="1"/>
          </p:cNvSpPr>
          <p:nvPr>
            <p:ph type="body" idx="1"/>
          </p:nvPr>
        </p:nvSpPr>
        <p:spPr>
          <a:xfrm>
            <a:off x="142844" y="1928802"/>
            <a:ext cx="8858312" cy="4786346"/>
          </a:xfrm>
        </p:spPr>
        <p:txBody>
          <a:bodyPr>
            <a:normAutofit lnSpcReduction="10000"/>
          </a:bodyPr>
          <a:lstStyle/>
          <a:p>
            <a:r>
              <a:rPr lang="ru-RU" dirty="0" smtClean="0"/>
              <a:t>Необходимо создание системы регулирования вексельного рынка, что приведет к снижению рисков вексельного обращения. Повысится стабильность и надежность операций.</a:t>
            </a:r>
            <a:br>
              <a:rPr lang="ru-RU" dirty="0" smtClean="0"/>
            </a:br>
            <a:r>
              <a:rPr lang="ru-RU" dirty="0" smtClean="0"/>
              <a:t>Надзор на вексельном рынке и регулирование должны в первую очередь осуществляться не на одном уровне, а на нескольких: органами надзора на уровне государства, как саморегулирование, а также путем организации внутреннего контроля.</a:t>
            </a:r>
            <a:br>
              <a:rPr lang="ru-RU" dirty="0" smtClean="0"/>
            </a:br>
            <a:r>
              <a:rPr lang="ru-RU" dirty="0" smtClean="0"/>
              <a:t>Центральный Банк Российской Федерации устанавливает для кредитных организаций, осуществляющих деятельность на вексельном рынке, определенные правила и нормы, которые позволяют этим организациям контролировать возникающие риски. Например, для кредитных организаций установлены ограничения выпуска собственных векселей. Нормативы, установленные Банком России, также регулируют риски, связанные с приобретением векселей кредитными организациями.</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000108"/>
            <a:ext cx="7772400" cy="1357322"/>
          </a:xfrm>
        </p:spPr>
        <p:txBody>
          <a:bodyPr/>
          <a:lstStyle/>
          <a:p>
            <a:r>
              <a:rPr lang="ru-RU" sz="3600" dirty="0" smtClean="0"/>
              <a:t>     На этот счёт имеются различные точки зрения. Их можно объединить в четыре большие группы:</a:t>
            </a:r>
            <a:endParaRPr lang="ru-RU" sz="3600" dirty="0"/>
          </a:p>
        </p:txBody>
      </p:sp>
      <p:sp>
        <p:nvSpPr>
          <p:cNvPr id="3" name="Текст 2"/>
          <p:cNvSpPr>
            <a:spLocks noGrp="1"/>
          </p:cNvSpPr>
          <p:nvPr>
            <p:ph type="body" idx="1"/>
          </p:nvPr>
        </p:nvSpPr>
        <p:spPr>
          <a:xfrm>
            <a:off x="500034" y="2704664"/>
            <a:ext cx="7802718" cy="3796170"/>
          </a:xfrm>
        </p:spPr>
        <p:txBody>
          <a:bodyPr>
            <a:normAutofit fontScale="25000" lnSpcReduction="20000"/>
          </a:bodyPr>
          <a:lstStyle/>
          <a:p>
            <a:pPr lvl="0">
              <a:buFont typeface="Arial" pitchFamily="34" charset="0"/>
              <a:buChar char="•"/>
            </a:pPr>
            <a:r>
              <a:rPr lang="ru-RU" sz="9600" dirty="0" smtClean="0"/>
              <a:t> Риски, которые возникают от получения поддельного векселя. </a:t>
            </a:r>
          </a:p>
          <a:p>
            <a:pPr lvl="0">
              <a:buFont typeface="Arial" pitchFamily="34" charset="0"/>
              <a:buChar char="•"/>
            </a:pPr>
            <a:r>
              <a:rPr lang="ru-RU" sz="9600" dirty="0" smtClean="0"/>
              <a:t> Риски, которые могут преследовать собственника в результате незнания вексельного обращения и в результате причинения материального ущерба за счёт данного обстоятельства. </a:t>
            </a:r>
          </a:p>
          <a:p>
            <a:pPr lvl="0">
              <a:buFont typeface="Arial" pitchFamily="34" charset="0"/>
              <a:buChar char="•"/>
            </a:pPr>
            <a:r>
              <a:rPr lang="ru-RU" sz="9600" dirty="0" smtClean="0"/>
              <a:t> Риски, которые преследуют собственника в результате использования мошенниками различных способов обмана и злоупотребления доверием. </a:t>
            </a:r>
          </a:p>
          <a:p>
            <a:pPr lvl="0">
              <a:buFont typeface="Arial" pitchFamily="34" charset="0"/>
              <a:buChar char="•"/>
            </a:pPr>
            <a:r>
              <a:rPr lang="ru-RU" sz="9600" dirty="0" smtClean="0"/>
              <a:t> Риски утраты векселей в результате краж, грабежей и разбойных нападений. </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Риски при операциях с векселями.</a:t>
            </a:r>
            <a:endParaRPr lang="ru-RU" dirty="0"/>
          </a:p>
        </p:txBody>
      </p:sp>
      <p:sp>
        <p:nvSpPr>
          <p:cNvPr id="3" name="Текст 2"/>
          <p:cNvSpPr>
            <a:spLocks noGrp="1"/>
          </p:cNvSpPr>
          <p:nvPr>
            <p:ph type="body" idx="1"/>
          </p:nvPr>
        </p:nvSpPr>
        <p:spPr>
          <a:xfrm>
            <a:off x="530352" y="2704664"/>
            <a:ext cx="7772400" cy="3939046"/>
          </a:xfrm>
        </p:spPr>
        <p:txBody>
          <a:bodyPr/>
          <a:lstStyle/>
          <a:p>
            <a:r>
              <a:rPr lang="ru-RU" dirty="0" smtClean="0"/>
              <a:t>Операции по учету векселей являются для банков в значительной степени рискованными. Риск потерь связан не только с финансовым положением векселедателя, но определяется помимо этого рядом других факторов:</a:t>
            </a:r>
          </a:p>
          <a:p>
            <a:pPr>
              <a:buFont typeface="Arial" pitchFamily="34" charset="0"/>
              <a:buChar char="•"/>
            </a:pPr>
            <a:r>
              <a:rPr lang="ru-RU" dirty="0" smtClean="0"/>
              <a:t> информационная закрытость рынка;</a:t>
            </a:r>
          </a:p>
          <a:p>
            <a:pPr>
              <a:buFont typeface="Arial" pitchFamily="34" charset="0"/>
              <a:buChar char="•"/>
            </a:pPr>
            <a:r>
              <a:rPr lang="ru-RU" dirty="0" smtClean="0"/>
              <a:t>невозможность участников рынка пользоваться общепринятой технологией совершения операций;</a:t>
            </a:r>
          </a:p>
          <a:p>
            <a:pPr>
              <a:buFont typeface="Arial" pitchFamily="34" charset="0"/>
              <a:buChar char="•"/>
            </a:pPr>
            <a:r>
              <a:rPr lang="ru-RU" dirty="0" smtClean="0"/>
              <a:t>отсутствие торговой системы (общепризнанной торговой площадки) по операциям с векселями.</a:t>
            </a:r>
          </a:p>
          <a:p>
            <a:pPr>
              <a:buFont typeface="Arial" pitchFamily="34" charset="0"/>
              <a:buChar char="•"/>
            </a:pPr>
            <a:endParaRPr lang="ru-RU" dirty="0" smtClean="0"/>
          </a:p>
          <a:p>
            <a:pPr>
              <a:buFont typeface="Arial" pitchFamily="34" charset="0"/>
              <a:buChar char="•"/>
            </a:pPr>
            <a:endParaRPr lang="ru-RU" dirty="0" smtClean="0"/>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000108"/>
            <a:ext cx="7772400" cy="1362456"/>
          </a:xfrm>
        </p:spPr>
        <p:txBody>
          <a:bodyPr/>
          <a:lstStyle/>
          <a:p>
            <a:r>
              <a:rPr lang="ru-RU" dirty="0" smtClean="0"/>
              <a:t>Информационная закрытость рынка</a:t>
            </a:r>
            <a:endParaRPr lang="ru-RU" dirty="0"/>
          </a:p>
        </p:txBody>
      </p:sp>
      <p:sp>
        <p:nvSpPr>
          <p:cNvPr id="3" name="Текст 2"/>
          <p:cNvSpPr>
            <a:spLocks noGrp="1"/>
          </p:cNvSpPr>
          <p:nvPr>
            <p:ph type="body" idx="1"/>
          </p:nvPr>
        </p:nvSpPr>
        <p:spPr>
          <a:xfrm>
            <a:off x="530352" y="2704664"/>
            <a:ext cx="7772400" cy="3724732"/>
          </a:xfrm>
        </p:spPr>
        <p:txBody>
          <a:bodyPr>
            <a:normAutofit/>
          </a:bodyPr>
          <a:lstStyle/>
          <a:p>
            <a:r>
              <a:rPr lang="ru-RU" sz="3200" dirty="0" smtClean="0"/>
              <a:t>     Эта проблема наиболее остра и связана с труднодоступностью информации о находящихся в обращении векселях, процедуре выпуска, погашении, фактах утери или хищении векселей, сводных данных, финансовой отчетности векселедателя.</a:t>
            </a:r>
            <a:endParaRPr lang="ru-RU"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000108"/>
            <a:ext cx="7772400" cy="1362456"/>
          </a:xfrm>
        </p:spPr>
        <p:txBody>
          <a:bodyPr/>
          <a:lstStyle/>
          <a:p>
            <a:r>
              <a:rPr lang="ru-RU" sz="3600" dirty="0" smtClean="0"/>
              <a:t>Невозможность участников рынка пользоваться общепринятой технологией совершения операций</a:t>
            </a:r>
            <a:endParaRPr lang="ru-RU" sz="3600" dirty="0"/>
          </a:p>
        </p:txBody>
      </p:sp>
      <p:sp>
        <p:nvSpPr>
          <p:cNvPr id="3" name="Текст 2"/>
          <p:cNvSpPr>
            <a:spLocks noGrp="1"/>
          </p:cNvSpPr>
          <p:nvPr>
            <p:ph type="body" idx="1"/>
          </p:nvPr>
        </p:nvSpPr>
        <p:spPr>
          <a:xfrm>
            <a:off x="530352" y="2704664"/>
            <a:ext cx="7772400" cy="3867608"/>
          </a:xfrm>
        </p:spPr>
        <p:txBody>
          <a:bodyPr>
            <a:normAutofit/>
          </a:bodyPr>
          <a:lstStyle/>
          <a:p>
            <a:r>
              <a:rPr lang="ru-RU" sz="3200" dirty="0" smtClean="0"/>
              <a:t>     Это связано с тем, что отсутствует унифицированный порядок выпуска и погашения векселей, проверки их на подлинность, устоявшегося документа оборота и порядка расчетов по совершаемым сделкам на вторичном рынке.</a:t>
            </a:r>
            <a:endParaRPr lang="ru-RU"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000108"/>
            <a:ext cx="7772400" cy="1362456"/>
          </a:xfrm>
        </p:spPr>
        <p:txBody>
          <a:bodyPr/>
          <a:lstStyle/>
          <a:p>
            <a:r>
              <a:rPr lang="ru-RU" sz="3600" dirty="0" smtClean="0"/>
              <a:t>Отсутствие торговой системы (общепризнанной торговой площадки) по операциям с векселями</a:t>
            </a:r>
            <a:endParaRPr lang="ru-RU" sz="3600" dirty="0"/>
          </a:p>
        </p:txBody>
      </p:sp>
      <p:sp>
        <p:nvSpPr>
          <p:cNvPr id="3" name="Текст 2"/>
          <p:cNvSpPr>
            <a:spLocks noGrp="1"/>
          </p:cNvSpPr>
          <p:nvPr>
            <p:ph type="body" idx="1"/>
          </p:nvPr>
        </p:nvSpPr>
        <p:spPr>
          <a:xfrm>
            <a:off x="500034" y="2500306"/>
            <a:ext cx="7772400" cy="3867608"/>
          </a:xfrm>
        </p:spPr>
        <p:txBody>
          <a:bodyPr>
            <a:noAutofit/>
          </a:bodyPr>
          <a:lstStyle/>
          <a:p>
            <a:r>
              <a:rPr lang="ru-RU" sz="2800" dirty="0" smtClean="0"/>
              <a:t>     Сделки с ними осуществляются на неорганизованном не биржевом рынке. Процедуры из заключения, совершение расчетов, передача долговых обязательств определяются индивидуально. Поэтому участники вексельного обращения практикуют различные способы исполнения сделок: на условиях предоплаты или предпоставки бумаг, закрытым или открытым индоссаментом.</a:t>
            </a:r>
            <a:endParaRPr lang="ru-RU"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7772400" cy="862390"/>
          </a:xfrm>
        </p:spPr>
        <p:txBody>
          <a:bodyPr/>
          <a:lstStyle/>
          <a:p>
            <a:r>
              <a:rPr lang="ru-RU" sz="4000" dirty="0" smtClean="0"/>
              <a:t>Высок и риск мошенничества</a:t>
            </a:r>
            <a:endParaRPr lang="ru-RU" sz="4000" dirty="0"/>
          </a:p>
        </p:txBody>
      </p:sp>
      <p:sp>
        <p:nvSpPr>
          <p:cNvPr id="3" name="Текст 2"/>
          <p:cNvSpPr>
            <a:spLocks noGrp="1"/>
          </p:cNvSpPr>
          <p:nvPr>
            <p:ph type="body" idx="1"/>
          </p:nvPr>
        </p:nvSpPr>
        <p:spPr>
          <a:xfrm>
            <a:off x="530352" y="1928802"/>
            <a:ext cx="7772400" cy="4500594"/>
          </a:xfrm>
        </p:spPr>
        <p:txBody>
          <a:bodyPr>
            <a:normAutofit/>
          </a:bodyPr>
          <a:lstStyle/>
          <a:p>
            <a:r>
              <a:rPr lang="ru-RU" sz="3200" dirty="0" smtClean="0"/>
              <a:t>     Он связан с документарной формой векселя как долгового инструмента и усугубляется возможностью передачи векселей по бланковому индоссаменту, что усиливает риск злоупотребления.</a:t>
            </a:r>
            <a:br>
              <a:rPr lang="ru-RU" sz="3200" dirty="0" smtClean="0"/>
            </a:br>
            <a:r>
              <a:rPr lang="ru-RU" sz="3200" dirty="0" smtClean="0"/>
              <a:t>При работе с векселями возникают различные коллизии по отдельным вопросам уголовного, гражданского и вексельного права.</a:t>
            </a:r>
            <a:endParaRPr lang="ru-RU"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00034" y="1000108"/>
            <a:ext cx="7772400" cy="5286412"/>
          </a:xfrm>
        </p:spPr>
        <p:txBody>
          <a:bodyPr>
            <a:normAutofit lnSpcReduction="10000"/>
          </a:bodyPr>
          <a:lstStyle/>
          <a:p>
            <a:r>
              <a:rPr lang="ru-RU" sz="3600" dirty="0" smtClean="0"/>
              <a:t>     К примеру, векселя порой обращаются дольше нормативного срока в 180 дней или же выпускаются не от имени основного предприятия, а от его структурного подразделения, не являющегося юридическим лицом, что приводит к незаконности сделок с использованием таких ценных бумаг. </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150</TotalTime>
  <Words>1284</Words>
  <Application>Microsoft Office PowerPoint</Application>
  <PresentationFormat>Экран (4:3)</PresentationFormat>
  <Paragraphs>52</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Поток</vt:lpstr>
      <vt:lpstr>Риски в сфере вексельного обращения</vt:lpstr>
      <vt:lpstr>Презентация PowerPoint</vt:lpstr>
      <vt:lpstr>     На этот счёт имеются различные точки зрения. Их можно объединить в четыре большие группы:</vt:lpstr>
      <vt:lpstr>Риски при операциях с векселями.</vt:lpstr>
      <vt:lpstr>Информационная закрытость рынка</vt:lpstr>
      <vt:lpstr>Невозможность участников рынка пользоваться общепринятой технологией совершения операций</vt:lpstr>
      <vt:lpstr>Отсутствие торговой системы (общепризнанной торговой площадки) по операциям с векселями</vt:lpstr>
      <vt:lpstr>Высок и риск мошенничества</vt:lpstr>
      <vt:lpstr>Презентация PowerPoint</vt:lpstr>
      <vt:lpstr>Презентация PowerPoint</vt:lpstr>
      <vt:lpstr>Презентация PowerPoint</vt:lpstr>
      <vt:lpstr>Презентация PowerPoint</vt:lpstr>
      <vt:lpstr>Главными отличиями таких поддельных векселей от настоящих является следующие признаки: </vt:lpstr>
      <vt:lpstr>Презентация PowerPoint</vt:lpstr>
      <vt:lpstr>Презентация PowerPoint</vt:lpstr>
      <vt:lpstr>Презентация PowerPoint</vt:lpstr>
      <vt:lpstr>Презентация PowerPoint</vt:lpstr>
      <vt:lpstr>Технология изготовления ценных бумаг незначительно отличается от технологии, применяемой при выпуске денег. Основными средствами защиты ценных бумаг являются:</vt:lpstr>
      <vt:lpstr>Презентация PowerPoint</vt:lpstr>
      <vt:lpstr>Возможности снижения рисков, связанные с вексельным обращением</vt:lpstr>
      <vt:lpstr>Общие выводы о возможности снижения рисков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Риски в сфере вексельного обращения</dc:title>
  <dc:creator>Смирнов</dc:creator>
  <cp:lastModifiedBy>Мышанька</cp:lastModifiedBy>
  <cp:revision>16</cp:revision>
  <dcterms:created xsi:type="dcterms:W3CDTF">2010-05-31T15:13:54Z</dcterms:created>
  <dcterms:modified xsi:type="dcterms:W3CDTF">2012-10-27T12:38:48Z</dcterms:modified>
</cp:coreProperties>
</file>