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  <p:sldMasterId id="2147483876" r:id="rId2"/>
  </p:sldMasterIdLst>
  <p:sldIdLst>
    <p:sldId id="256" r:id="rId3"/>
    <p:sldId id="264" r:id="rId4"/>
    <p:sldId id="263" r:id="rId5"/>
    <p:sldId id="262" r:id="rId6"/>
    <p:sldId id="261" r:id="rId7"/>
    <p:sldId id="260" r:id="rId8"/>
    <p:sldId id="257" r:id="rId9"/>
    <p:sldId id="265" r:id="rId10"/>
    <p:sldId id="258" r:id="rId11"/>
    <p:sldId id="259" r:id="rId12"/>
    <p:sldId id="266" r:id="rId13"/>
    <p:sldId id="270" r:id="rId14"/>
    <p:sldId id="269" r:id="rId15"/>
    <p:sldId id="268" r:id="rId16"/>
    <p:sldId id="267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277" y="4149080"/>
            <a:ext cx="7160840" cy="1993776"/>
          </a:xfrm>
        </p:spPr>
        <p:txBody>
          <a:bodyPr>
            <a:normAutofit/>
          </a:bodyPr>
          <a:lstStyle/>
          <a:p>
            <a:pPr algn="r"/>
            <a:r>
              <a:rPr lang="ru-RU" i="1" u="sng" dirty="0" smtClean="0">
                <a:solidFill>
                  <a:schemeClr val="tx1"/>
                </a:solidFill>
              </a:rPr>
              <a:t>Студентка</a:t>
            </a:r>
            <a:r>
              <a:rPr lang="ru-RU" dirty="0" smtClean="0">
                <a:solidFill>
                  <a:schemeClr val="tx1"/>
                </a:solidFill>
              </a:rPr>
              <a:t> Колесникова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Екатерина Сергеевна.</a:t>
            </a:r>
          </a:p>
          <a:p>
            <a:pPr algn="r"/>
            <a:r>
              <a:rPr lang="ru-RU" i="1" u="sng" dirty="0" smtClean="0">
                <a:solidFill>
                  <a:schemeClr val="tx1"/>
                </a:solidFill>
              </a:rPr>
              <a:t>Преподаватель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Ковалев Юрий Сергеевич</a:t>
            </a:r>
          </a:p>
          <a:p>
            <a:pPr algn="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5536" y="1844824"/>
            <a:ext cx="8748464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Тема презентации-</a:t>
            </a:r>
            <a:br>
              <a:rPr lang="ru-RU" dirty="0" smtClean="0"/>
            </a:br>
            <a:r>
              <a:rPr lang="ru-RU" dirty="0" smtClean="0"/>
              <a:t>Страхование </a:t>
            </a:r>
            <a:r>
              <a:rPr lang="ru-RU" dirty="0"/>
              <a:t>строений граждан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3568" y="260648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 cap="rnd">
                  <a:solidFill>
                    <a:schemeClr val="tx1"/>
                  </a:solidFill>
                  <a:prstDash val="sysDot"/>
                </a:ln>
                <a:solidFill>
                  <a:schemeClr val="tx1">
                    <a:lumMod val="85000"/>
                  </a:schemeClr>
                </a:solidFill>
                <a:effectLst>
                  <a:outerShdw blurRad="787400" dist="50800" dir="2880000" sx="112000" sy="112000" algn="l" rotWithShape="0">
                    <a:prstClr val="black">
                      <a:alpha val="94000"/>
                    </a:prstClr>
                  </a:outerShdw>
                </a:effectLst>
              </a:rPr>
              <a:t>СТРАХОВАНИЕ</a:t>
            </a:r>
            <a:endParaRPr lang="ru-RU" b="1" dirty="0">
              <a:ln cap="rnd">
                <a:solidFill>
                  <a:schemeClr val="tx1"/>
                </a:solidFill>
                <a:prstDash val="sysDot"/>
              </a:ln>
              <a:solidFill>
                <a:schemeClr val="tx1">
                  <a:lumMod val="85000"/>
                </a:schemeClr>
              </a:solidFill>
              <a:effectLst>
                <a:outerShdw blurRad="787400" dist="50800" dir="2880000" sx="112000" sy="112000" algn="l" rotWithShape="0">
                  <a:prstClr val="black">
                    <a:alpha val="94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08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000"/>
            <a:ext cx="8964488" cy="1686808"/>
          </a:xfrm>
        </p:spPr>
        <p:txBody>
          <a:bodyPr>
            <a:noAutofit/>
          </a:bodyPr>
          <a:lstStyle/>
          <a:p>
            <a:pPr algn="ctr"/>
            <a:r>
              <a:rPr lang="ru-RU" sz="4000" u="sng" dirty="0" smtClean="0"/>
              <a:t>4. Условия </a:t>
            </a:r>
            <a:r>
              <a:rPr lang="ru-RU" sz="4000" u="sng" dirty="0"/>
              <a:t>договора страхования строений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879958"/>
            <a:ext cx="8229600" cy="2197114"/>
          </a:xfrm>
        </p:spPr>
        <p:txBody>
          <a:bodyPr/>
          <a:lstStyle/>
          <a:p>
            <a:r>
              <a:rPr lang="ru-RU" dirty="0"/>
              <a:t>Договор страхования должен отвечать общим условиям действительности сделки, предусмотренным гражданским </a:t>
            </a:r>
            <a:r>
              <a:rPr lang="ru-RU" dirty="0" smtClean="0"/>
              <a:t>законодательством </a:t>
            </a:r>
            <a:r>
              <a:rPr lang="ru-RU" dirty="0"/>
              <a:t>РФ</a:t>
            </a:r>
            <a:r>
              <a:rPr lang="ru-RU" dirty="0" smtClean="0"/>
              <a:t>.</a:t>
            </a:r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4077072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    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Перед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заключением договора страхования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строения производится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обязательный осмотр застрахованного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имущества   (договор может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быть заключен без </a:t>
            </a:r>
            <a:endParaRPr lang="ru-RU" sz="2400" dirty="0" smtClean="0">
              <a:solidFill>
                <a:schemeClr val="accent5">
                  <a:lumMod val="60000"/>
                  <a:lumOff val="40000"/>
                </a:schemeClr>
              </a:solidFill>
            </a:endParaRPr>
          </a:p>
          <a:p>
            <a:pPr algn="ctr"/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осмотра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на страховую сумму не более 300 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000 </a:t>
            </a:r>
            <a:r>
              <a:rPr lang="ru-RU" sz="24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рублей с обязательным предоставлением фотографий строения</a:t>
            </a:r>
            <a:r>
              <a:rPr lang="ru-RU" sz="2400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.).</a:t>
            </a:r>
            <a:endParaRPr lang="ru-RU" sz="2400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787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9324528" cy="775848"/>
          </a:xfrm>
        </p:spPr>
        <p:txBody>
          <a:bodyPr>
            <a:noAutofit/>
          </a:bodyPr>
          <a:lstStyle/>
          <a:p>
            <a:pPr algn="l"/>
            <a:r>
              <a:rPr lang="ru-RU" sz="4000" dirty="0">
                <a:solidFill>
                  <a:schemeClr val="accent5"/>
                </a:solidFill>
              </a:rPr>
              <a:t>По каждому строению в заявлении указывается: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988840"/>
            <a:ext cx="8435280" cy="519178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- </a:t>
            </a:r>
            <a:r>
              <a:rPr lang="ru-RU" dirty="0"/>
              <a:t>наименование (дача, </a:t>
            </a:r>
            <a:r>
              <a:rPr lang="ru-RU" dirty="0" smtClean="0"/>
              <a:t>хозяйственный блок </a:t>
            </a:r>
            <a:r>
              <a:rPr lang="ru-RU" dirty="0"/>
              <a:t>и т.д</a:t>
            </a:r>
            <a:r>
              <a:rPr lang="ru-RU" dirty="0" smtClean="0"/>
              <a:t>.)</a:t>
            </a:r>
          </a:p>
          <a:p>
            <a:pPr marL="514350" indent="-514350">
              <a:buFont typeface="+mj-lt"/>
              <a:buAutoNum type="arabicPeriod"/>
            </a:pPr>
            <a:endParaRPr lang="ru-RU" sz="1600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- </a:t>
            </a:r>
            <a:r>
              <a:rPr lang="ru-RU" dirty="0"/>
              <a:t>действительная стоимость по </a:t>
            </a:r>
            <a:r>
              <a:rPr lang="ru-RU" dirty="0" smtClean="0"/>
              <a:t>оценке                            Страхователя</a:t>
            </a:r>
          </a:p>
          <a:p>
            <a:pPr marL="514350" indent="-514350">
              <a:buFont typeface="+mj-lt"/>
              <a:buAutoNum type="arabicPeriod"/>
            </a:pPr>
            <a:endParaRPr lang="ru-RU" sz="1600" dirty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- страхуемые риски </a:t>
            </a:r>
          </a:p>
          <a:p>
            <a:pPr marL="514350" indent="-514350">
              <a:buFont typeface="+mj-lt"/>
              <a:buAutoNum type="arabicPeriod"/>
            </a:pPr>
            <a:endParaRPr lang="ru-RU" sz="1800" dirty="0" smtClean="0"/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- </a:t>
            </a:r>
            <a:r>
              <a:rPr lang="ru-RU" dirty="0"/>
              <a:t>франшиза (при </a:t>
            </a:r>
            <a:r>
              <a:rPr lang="ru-RU" dirty="0" smtClean="0"/>
              <a:t>желании Страхователя</a:t>
            </a:r>
            <a:r>
              <a:rPr lang="ru-RU" dirty="0"/>
              <a:t>).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629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8628" y="404664"/>
            <a:ext cx="84249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Страховой полис выдается Страховщиком </a:t>
            </a:r>
            <a:r>
              <a:rPr lang="ru-RU" sz="2800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u="sng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/>
              <a:t>•	</a:t>
            </a:r>
            <a:r>
              <a:rPr lang="ru-RU" sz="2800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при безналичной форме уплаты </a:t>
            </a:r>
            <a:r>
              <a:rPr lang="ru-RU" sz="2800" dirty="0"/>
              <a:t>- в течение 5 банковских дней со дня поступления страховой премии на счет Страховщика; </a:t>
            </a:r>
          </a:p>
          <a:p>
            <a:r>
              <a:rPr lang="ru-RU" sz="2800" dirty="0"/>
              <a:t>•	</a:t>
            </a:r>
            <a:r>
              <a:rPr lang="ru-RU" sz="2800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при уплате наличными деньгами </a:t>
            </a:r>
            <a:r>
              <a:rPr lang="ru-RU" sz="2800" dirty="0"/>
              <a:t>- непосредственно после получения страховой премии. </a:t>
            </a:r>
            <a:endParaRPr lang="ru-RU" sz="2800" dirty="0" smtClean="0"/>
          </a:p>
          <a:p>
            <a:endParaRPr lang="ru-RU" sz="2800" dirty="0"/>
          </a:p>
          <a:p>
            <a:pPr algn="ctr"/>
            <a:r>
              <a:rPr lang="ru-RU" sz="28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Договор страхования вступает в силу:</a:t>
            </a:r>
          </a:p>
          <a:p>
            <a:r>
              <a:rPr lang="ru-RU" sz="2800" dirty="0"/>
              <a:t>•	при уплате </a:t>
            </a:r>
            <a:r>
              <a:rPr lang="ru-RU" sz="2800" i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наличными </a:t>
            </a:r>
            <a:r>
              <a:rPr lang="ru-RU" sz="2800" dirty="0"/>
              <a:t>деньгами - на следующий день после их уплаты; </a:t>
            </a:r>
          </a:p>
          <a:p>
            <a:r>
              <a:rPr lang="ru-RU" sz="2800" dirty="0"/>
              <a:t>•	</a:t>
            </a:r>
            <a:r>
              <a:rPr lang="ru-RU" sz="2800" dirty="0" smtClean="0"/>
              <a:t>путем </a:t>
            </a:r>
            <a:r>
              <a:rPr lang="ru-RU" sz="2800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безналичного расчета </a:t>
            </a:r>
            <a:r>
              <a:rPr lang="ru-RU" sz="2800" dirty="0"/>
              <a:t>- со дня поступления взносов на счет Страховщика. </a:t>
            </a:r>
          </a:p>
        </p:txBody>
      </p:sp>
    </p:spTree>
    <p:extLst>
      <p:ext uri="{BB962C8B-B14F-4D97-AF65-F5344CB8AC3E}">
        <p14:creationId xmlns:p14="http://schemas.microsoft.com/office/powerpoint/2010/main" val="2308130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1520" y="332657"/>
            <a:ext cx="878497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</a:t>
            </a: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Договор </a:t>
            </a:r>
            <a:r>
              <a:rPr lang="ru-RU" sz="2800" b="1" u="sng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страхования прекращается в случаях</a:t>
            </a:r>
            <a:r>
              <a:rPr lang="ru-RU" sz="2800" b="1" u="sng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b="1" u="sng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•</a:t>
            </a:r>
            <a:r>
              <a:rPr lang="ru-RU" sz="2600" dirty="0" smtClean="0"/>
              <a:t>   истечения </a:t>
            </a:r>
            <a:r>
              <a:rPr lang="ru-RU" sz="2600" dirty="0"/>
              <a:t>срока действия; </a:t>
            </a:r>
          </a:p>
          <a:p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•</a:t>
            </a:r>
            <a:r>
              <a:rPr lang="ru-RU" sz="2600" dirty="0" smtClean="0"/>
              <a:t>   исполнения </a:t>
            </a:r>
            <a:r>
              <a:rPr lang="ru-RU" sz="2600" dirty="0"/>
              <a:t>Страховщиком обязательств по договору </a:t>
            </a:r>
            <a:r>
              <a:rPr lang="ru-RU" sz="2600" dirty="0" smtClean="0"/>
              <a:t>    </a:t>
            </a:r>
          </a:p>
          <a:p>
            <a:r>
              <a:rPr lang="ru-RU" sz="2600" dirty="0"/>
              <a:t> </a:t>
            </a:r>
            <a:r>
              <a:rPr lang="ru-RU" sz="2600" dirty="0" smtClean="0"/>
              <a:t>    в </a:t>
            </a:r>
            <a:r>
              <a:rPr lang="ru-RU" sz="2600" dirty="0"/>
              <a:t>полном объеме; </a:t>
            </a:r>
          </a:p>
          <a:p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•</a:t>
            </a:r>
            <a:r>
              <a:rPr lang="ru-RU" sz="2600" dirty="0" smtClean="0"/>
              <a:t>   неуплаты </a:t>
            </a:r>
            <a:r>
              <a:rPr lang="ru-RU" sz="2600" dirty="0"/>
              <a:t>Страхователем страховых взносов в </a:t>
            </a:r>
            <a:endParaRPr lang="ru-RU" sz="2600" dirty="0" smtClean="0"/>
          </a:p>
          <a:p>
            <a:r>
              <a:rPr lang="ru-RU" sz="2600" dirty="0"/>
              <a:t> </a:t>
            </a:r>
            <a:r>
              <a:rPr lang="ru-RU" sz="2600" dirty="0" smtClean="0"/>
              <a:t>    установленные </a:t>
            </a:r>
            <a:r>
              <a:rPr lang="ru-RU" sz="2600" dirty="0"/>
              <a:t>договором сроки; </a:t>
            </a:r>
          </a:p>
          <a:p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•</a:t>
            </a:r>
            <a:r>
              <a:rPr lang="ru-RU" sz="2600" dirty="0" smtClean="0"/>
              <a:t>   смерти </a:t>
            </a:r>
            <a:r>
              <a:rPr lang="ru-RU" sz="2600" dirty="0"/>
              <a:t>Страхователя (кроме случаев замены </a:t>
            </a:r>
            <a:endParaRPr lang="ru-RU" sz="2600" dirty="0" smtClean="0"/>
          </a:p>
          <a:p>
            <a:r>
              <a:rPr lang="ru-RU" sz="2600" dirty="0"/>
              <a:t> </a:t>
            </a:r>
            <a:r>
              <a:rPr lang="ru-RU" sz="2600" dirty="0" smtClean="0"/>
              <a:t>    Страхователя </a:t>
            </a:r>
            <a:r>
              <a:rPr lang="ru-RU" sz="2600" dirty="0"/>
              <a:t>в договоре страхования); </a:t>
            </a:r>
          </a:p>
          <a:p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•</a:t>
            </a:r>
            <a:r>
              <a:rPr lang="ru-RU" sz="2600" dirty="0" smtClean="0"/>
              <a:t>  ликвидации </a:t>
            </a:r>
            <a:r>
              <a:rPr lang="ru-RU" sz="2600" dirty="0"/>
              <a:t>Страховщика; </a:t>
            </a:r>
          </a:p>
          <a:p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•</a:t>
            </a:r>
            <a:r>
              <a:rPr lang="ru-RU" sz="2600" dirty="0" smtClean="0"/>
              <a:t>  прекращения </a:t>
            </a:r>
            <a:r>
              <a:rPr lang="ru-RU" sz="2600" dirty="0"/>
              <a:t>действия договора страхования по </a:t>
            </a:r>
            <a:endParaRPr lang="ru-RU" sz="2600" dirty="0" smtClean="0"/>
          </a:p>
          <a:p>
            <a:pPr algn="just"/>
            <a:r>
              <a:rPr lang="ru-RU" sz="2600" dirty="0"/>
              <a:t> </a:t>
            </a:r>
            <a:r>
              <a:rPr lang="ru-RU" sz="2600" dirty="0" smtClean="0"/>
              <a:t>   решению </a:t>
            </a:r>
            <a:r>
              <a:rPr lang="ru-RU" sz="2600" dirty="0"/>
              <a:t>суда. </a:t>
            </a:r>
          </a:p>
          <a:p>
            <a:pPr algn="just"/>
            <a:r>
              <a:rPr lang="ru-RU" sz="2600" dirty="0" smtClean="0">
                <a:solidFill>
                  <a:schemeClr val="accent5">
                    <a:lumMod val="75000"/>
                  </a:schemeClr>
                </a:solidFill>
              </a:rPr>
              <a:t>•</a:t>
            </a:r>
            <a:r>
              <a:rPr lang="ru-RU" sz="2600" dirty="0" smtClean="0"/>
              <a:t>  досрочно </a:t>
            </a:r>
            <a:r>
              <a:rPr lang="ru-RU" sz="2600" dirty="0"/>
              <a:t>по требованию Страхователя или </a:t>
            </a:r>
            <a:endParaRPr lang="ru-RU" sz="2600" dirty="0" smtClean="0"/>
          </a:p>
          <a:p>
            <a:pPr algn="just"/>
            <a:r>
              <a:rPr lang="ru-RU" sz="2600" dirty="0"/>
              <a:t> </a:t>
            </a:r>
            <a:r>
              <a:rPr lang="ru-RU" sz="2600" dirty="0" smtClean="0"/>
              <a:t>   Страховщика</a:t>
            </a:r>
            <a:r>
              <a:rPr lang="ru-RU" sz="2600" dirty="0"/>
              <a:t>, если это предусмотрено условиями </a:t>
            </a:r>
            <a:endParaRPr lang="ru-RU" sz="2600" dirty="0" smtClean="0"/>
          </a:p>
          <a:p>
            <a:pPr algn="just"/>
            <a:r>
              <a:rPr lang="ru-RU" sz="2600" dirty="0"/>
              <a:t> </a:t>
            </a:r>
            <a:r>
              <a:rPr lang="ru-RU" sz="2600" dirty="0" smtClean="0"/>
              <a:t>   договора </a:t>
            </a:r>
            <a:r>
              <a:rPr lang="ru-RU" sz="2600" dirty="0"/>
              <a:t>страхования, или по взаимному соглашению </a:t>
            </a:r>
            <a:endParaRPr lang="ru-RU" sz="2600" dirty="0" smtClean="0"/>
          </a:p>
          <a:p>
            <a:pPr algn="just"/>
            <a:r>
              <a:rPr lang="ru-RU" sz="2600" dirty="0"/>
              <a:t> </a:t>
            </a:r>
            <a:r>
              <a:rPr lang="ru-RU" sz="2600" dirty="0" smtClean="0"/>
              <a:t>   сторон</a:t>
            </a:r>
            <a:r>
              <a:rPr lang="ru-RU" sz="2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049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u="sng" dirty="0" smtClean="0"/>
              <a:t>5. Определение </a:t>
            </a:r>
            <a:r>
              <a:rPr lang="ru-RU" u="sng" dirty="0"/>
              <a:t>размера ущерба и суммы выплаты.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/>
              <a:t>Страховщик выплачивает страховое возмещение в течении 72-х часов после получения всех необходимых документов в случае признания им события страховым</a:t>
            </a:r>
            <a:r>
              <a:rPr lang="ru-RU" dirty="0" smtClean="0"/>
              <a:t>.</a:t>
            </a:r>
          </a:p>
          <a:p>
            <a:endParaRPr lang="ru-RU" dirty="0"/>
          </a:p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Размер ущерба</a:t>
            </a:r>
            <a:r>
              <a:rPr lang="ru-RU" dirty="0"/>
              <a:t>, причиненный страхователю в результате страхового случая, определяется исходя из стоимости строения, а также работ по его </a:t>
            </a:r>
            <a:r>
              <a:rPr lang="ru-RU" dirty="0" smtClean="0"/>
              <a:t>спасению.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335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882"/>
            <a:ext cx="8085584" cy="1656184"/>
          </a:xfrm>
        </p:spPr>
        <p:txBody>
          <a:bodyPr>
            <a:noAutofit/>
          </a:bodyPr>
          <a:lstStyle/>
          <a:p>
            <a:pPr algn="l"/>
            <a:r>
              <a:rPr lang="ru-RU" sz="2800" u="sng" dirty="0">
                <a:solidFill>
                  <a:schemeClr val="tx2">
                    <a:lumMod val="75000"/>
                  </a:schemeClr>
                </a:solidFill>
              </a:rPr>
              <a:t>Страховщик вправе отказать страхователю в страховой выплате,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по причинам: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196752"/>
            <a:ext cx="8820472" cy="5544616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	</a:t>
            </a:r>
            <a:r>
              <a:rPr lang="ru-RU" sz="3400" dirty="0"/>
              <a:t>умышленные действия страхователя, направленные на наступление страхового случая; </a:t>
            </a:r>
          </a:p>
          <a:p>
            <a:r>
              <a:rPr lang="ru-RU" sz="3400" dirty="0"/>
              <a:t>	совершение страхователем </a:t>
            </a:r>
            <a:r>
              <a:rPr lang="ru-RU" sz="3400" dirty="0" smtClean="0"/>
              <a:t>умышленного </a:t>
            </a:r>
            <a:r>
              <a:rPr lang="ru-RU" sz="3400" dirty="0"/>
              <a:t>преступления, находящегося в прямой связи со страховым случаем; </a:t>
            </a:r>
          </a:p>
          <a:p>
            <a:r>
              <a:rPr lang="ru-RU" sz="3400" dirty="0"/>
              <a:t>	сообщение страхователем страховщику заведомо ложных сведений об объекте страхования; </a:t>
            </a:r>
          </a:p>
          <a:p>
            <a:r>
              <a:rPr lang="ru-RU" sz="3400" dirty="0"/>
              <a:t>•	получение страхователем соответствующего возмещения ущерба по имущественному страхованию от лица, виновного в причинении этого ущерба. </a:t>
            </a:r>
          </a:p>
          <a:p>
            <a:r>
              <a:rPr lang="ru-RU" sz="3400" dirty="0"/>
              <a:t>	не подтверждение факта страхового случая компетентными органами; </a:t>
            </a:r>
          </a:p>
          <a:p>
            <a:r>
              <a:rPr lang="ru-RU" sz="3400" dirty="0"/>
              <a:t>	умышленное нарушение страхователем условий противопожарной и охранной безопасности, оговоренной в договоре; </a:t>
            </a:r>
          </a:p>
          <a:p>
            <a:r>
              <a:rPr lang="ru-RU" sz="3400" dirty="0"/>
              <a:t>	естественный износ, коррозия, конструктивно-производственные недостатки строения и его отдельных элементов, брожения, гниения;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306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7920880" cy="5839861"/>
          </a:xfrm>
        </p:spPr>
        <p:txBody>
          <a:bodyPr/>
          <a:lstStyle/>
          <a:p>
            <a:pPr algn="ctr"/>
            <a:r>
              <a:rPr lang="ru-RU" sz="3600" dirty="0"/>
              <a:t>Решение об отказе в страховой выплате сообщается страхователю в письменной форме с обоснованием причин отказа</a:t>
            </a:r>
            <a:r>
              <a:rPr lang="ru-RU" sz="3600" dirty="0" smtClean="0"/>
              <a:t>.</a:t>
            </a:r>
          </a:p>
          <a:p>
            <a:pPr marL="0" indent="0" algn="ctr">
              <a:buNone/>
            </a:pPr>
            <a:endParaRPr lang="ru-RU" sz="3600" dirty="0" smtClean="0"/>
          </a:p>
          <a:p>
            <a:endParaRPr lang="ru-RU" dirty="0"/>
          </a:p>
          <a:p>
            <a:r>
              <a:rPr lang="ru-RU" sz="3600" dirty="0"/>
              <a:t>Отказ страховщика произвести страховую выплату может быть обжалован страхователем в суде.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83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-171400"/>
            <a:ext cx="8229600" cy="2304256"/>
          </a:xfrm>
        </p:spPr>
        <p:txBody>
          <a:bodyPr>
            <a:normAutofit/>
          </a:bodyPr>
          <a:lstStyle/>
          <a:p>
            <a:pPr algn="ctr"/>
            <a:r>
              <a:rPr lang="ru-RU" sz="8800" dirty="0" smtClean="0">
                <a:solidFill>
                  <a:schemeClr val="tx2">
                    <a:lumMod val="75000"/>
                  </a:schemeClr>
                </a:solidFill>
              </a:rPr>
              <a:t>КОНЕЦ.</a:t>
            </a:r>
            <a:endParaRPr lang="ru-RU" sz="88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 rot="20695964">
            <a:off x="742429" y="3479790"/>
            <a:ext cx="7044724" cy="2319309"/>
          </a:xfrm>
          <a:prstGeom prst="rect">
            <a:avLst/>
          </a:prstGeom>
        </p:spPr>
        <p:txBody>
          <a:bodyPr lIns="45720" rIns="246888">
            <a:normAutofit/>
          </a:bodyPr>
          <a:lstStyle>
            <a:lvl1pPr marL="0" indent="0" algn="r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None/>
              <a:defRPr kumimoji="0" sz="32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None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None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None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None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algn="ctr"/>
            <a:endParaRPr lang="ru-RU" sz="3600" dirty="0" smtClean="0"/>
          </a:p>
          <a:p>
            <a:r>
              <a:rPr lang="ru-RU" sz="4400" u="sng" dirty="0" smtClean="0">
                <a:solidFill>
                  <a:schemeClr val="accent5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12520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Рассмотрим следующие вопросы: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страхование </a:t>
            </a:r>
            <a:r>
              <a:rPr lang="ru-RU" dirty="0"/>
              <a:t>строений, принадлежащих физическим лицам; </a:t>
            </a:r>
            <a:endParaRPr lang="ru-RU" dirty="0" smtClean="0"/>
          </a:p>
          <a:p>
            <a:r>
              <a:rPr lang="ru-RU" dirty="0" smtClean="0"/>
              <a:t>страховые </a:t>
            </a:r>
            <a:r>
              <a:rPr lang="ru-RU" dirty="0"/>
              <a:t>риски; </a:t>
            </a:r>
            <a:endParaRPr lang="ru-RU" dirty="0" smtClean="0"/>
          </a:p>
          <a:p>
            <a:r>
              <a:rPr lang="ru-RU" dirty="0" smtClean="0"/>
              <a:t>субъекты </a:t>
            </a:r>
            <a:r>
              <a:rPr lang="ru-RU" dirty="0"/>
              <a:t>и объекты страхования; </a:t>
            </a:r>
            <a:endParaRPr lang="ru-RU" dirty="0" smtClean="0"/>
          </a:p>
          <a:p>
            <a:r>
              <a:rPr lang="ru-RU" dirty="0" smtClean="0"/>
              <a:t>условия </a:t>
            </a:r>
            <a:r>
              <a:rPr lang="ru-RU" dirty="0"/>
              <a:t>договора страхования строений</a:t>
            </a:r>
            <a:r>
              <a:rPr lang="ru-RU" dirty="0" smtClean="0"/>
              <a:t>;</a:t>
            </a:r>
          </a:p>
          <a:p>
            <a:r>
              <a:rPr lang="ru-RU" dirty="0" smtClean="0"/>
              <a:t> </a:t>
            </a:r>
            <a:r>
              <a:rPr lang="ru-RU" dirty="0"/>
              <a:t>определение размера ущерба и суммы выплаты.</a:t>
            </a:r>
          </a:p>
        </p:txBody>
      </p:sp>
    </p:spTree>
    <p:extLst>
      <p:ext uri="{BB962C8B-B14F-4D97-AF65-F5344CB8AC3E}">
        <p14:creationId xmlns:p14="http://schemas.microsoft.com/office/powerpoint/2010/main" val="2286921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0791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600" u="sng" dirty="0"/>
              <a:t>1</a:t>
            </a:r>
            <a:r>
              <a:rPr lang="ru-RU" sz="3600" u="sng" dirty="0" smtClean="0"/>
              <a:t>. Страхование </a:t>
            </a:r>
            <a:r>
              <a:rPr lang="ru-RU" sz="3600" u="sng" dirty="0"/>
              <a:t>строений, принадлежащих физическим лицам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5048" y="4221088"/>
            <a:ext cx="8568952" cy="2187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>
                <a:solidFill>
                  <a:schemeClr val="tx2">
                    <a:lumMod val="10000"/>
                  </a:schemeClr>
                </a:solidFill>
              </a:rPr>
              <a:t> </a:t>
            </a:r>
            <a:r>
              <a:rPr lang="ru-RU" sz="3000" dirty="0" smtClean="0">
                <a:solidFill>
                  <a:schemeClr val="tx2">
                    <a:lumMod val="10000"/>
                  </a:schemeClr>
                </a:solidFill>
              </a:rPr>
              <a:t>   </a:t>
            </a:r>
            <a:r>
              <a:rPr lang="ru-RU" sz="3000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</a:t>
            </a:r>
            <a:r>
              <a:rPr lang="ru-RU" sz="3000" i="1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страхования строений </a:t>
            </a:r>
            <a:r>
              <a:rPr lang="ru-RU" sz="3000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</a:t>
            </a:r>
          </a:p>
          <a:p>
            <a:pPr marL="0" indent="0">
              <a:buNone/>
            </a:pPr>
            <a:r>
              <a:rPr lang="ru-RU" sz="2400" dirty="0" smtClean="0"/>
              <a:t>возмещение </a:t>
            </a:r>
            <a:r>
              <a:rPr lang="ru-RU" sz="2400" dirty="0"/>
              <a:t>гражданам убытков от значительных материальных потерь, возникающих в связи с уничтожением или повреждением их собственности  </a:t>
            </a:r>
            <a:r>
              <a:rPr lang="ru-RU" sz="2400" dirty="0" smtClean="0"/>
              <a:t>при </a:t>
            </a:r>
            <a:r>
              <a:rPr lang="ru-RU" sz="2400" dirty="0"/>
              <a:t>наступлении страховых случаев.</a:t>
            </a:r>
            <a:endParaRPr lang="ru-RU" sz="2400" dirty="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251520" y="1323791"/>
            <a:ext cx="8156764" cy="2702559"/>
          </a:xfrm>
          <a:prstGeom prst="rect">
            <a:avLst/>
          </a:prstGeom>
        </p:spPr>
        <p:txBody>
          <a:bodyPr rIns="91440" anchor="b">
            <a:no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lvl1pPr marL="54864" algn="r" rtl="0" eaLnBrk="1" latinLnBrk="0" hangingPunct="1">
              <a:spcBef>
                <a:spcPct val="0"/>
              </a:spcBef>
              <a:buNone/>
              <a:defRPr kumimoji="0" sz="4600" kern="120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extLst/>
          </a:lstStyle>
          <a:p>
            <a:pPr marL="512064" indent="-457200" algn="ctr">
              <a:buFontTx/>
              <a:buChar char="-"/>
            </a:pPr>
            <a:r>
              <a:rPr lang="ru-RU" sz="3400" dirty="0" smtClean="0">
                <a:solidFill>
                  <a:schemeClr val="tx1">
                    <a:lumMod val="95000"/>
                  </a:schemeClr>
                </a:solidFill>
                <a:effectLst/>
              </a:rPr>
              <a:t>вид </a:t>
            </a:r>
            <a:r>
              <a:rPr lang="ru-RU" sz="3400" dirty="0">
                <a:solidFill>
                  <a:schemeClr val="tx1">
                    <a:lumMod val="95000"/>
                  </a:schemeClr>
                </a:solidFill>
                <a:effectLst/>
              </a:rPr>
              <a:t>имущественного страхования; проводится в обязательной и добровольной форме </a:t>
            </a:r>
            <a:endParaRPr lang="ru-RU" sz="3400" dirty="0" smtClean="0">
              <a:solidFill>
                <a:schemeClr val="tx1">
                  <a:lumMod val="95000"/>
                </a:schemeClr>
              </a:solidFill>
              <a:effectLst/>
            </a:endParaRPr>
          </a:p>
          <a:p>
            <a:pPr algn="ctr"/>
            <a:r>
              <a:rPr lang="ru-RU" sz="3400" dirty="0" smtClean="0">
                <a:solidFill>
                  <a:schemeClr val="tx1">
                    <a:lumMod val="95000"/>
                  </a:schemeClr>
                </a:solidFill>
                <a:effectLst/>
              </a:rPr>
              <a:t>(</a:t>
            </a:r>
            <a:r>
              <a:rPr lang="ru-RU" sz="3400" dirty="0">
                <a:solidFill>
                  <a:schemeClr val="tx1">
                    <a:lumMod val="95000"/>
                  </a:schemeClr>
                </a:solidFill>
                <a:effectLst/>
              </a:rPr>
              <a:t>возможно добровольное страхование в дополнении к обязательному).</a:t>
            </a:r>
          </a:p>
        </p:txBody>
      </p:sp>
    </p:spTree>
    <p:extLst>
      <p:ext uri="{BB962C8B-B14F-4D97-AF65-F5344CB8AC3E}">
        <p14:creationId xmlns:p14="http://schemas.microsoft.com/office/powerpoint/2010/main" val="2423173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Прямоугольник 31"/>
          <p:cNvSpPr/>
          <p:nvPr/>
        </p:nvSpPr>
        <p:spPr>
          <a:xfrm>
            <a:off x="560658" y="332656"/>
            <a:ext cx="7992888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Страхованию </a:t>
            </a:r>
            <a:r>
              <a:rPr lang="ru-RU" sz="3200" b="1" u="sng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подлежат строения</a:t>
            </a:r>
            <a:r>
              <a:rPr lang="ru-RU" sz="3200" dirty="0" smtClean="0">
                <a:solidFill>
                  <a:schemeClr val="accent5"/>
                </a:solidFill>
              </a:rPr>
              <a:t>,</a:t>
            </a:r>
          </a:p>
          <a:p>
            <a:r>
              <a:rPr lang="ru-RU" sz="2400" dirty="0" smtClean="0"/>
              <a:t>принадлежащие </a:t>
            </a:r>
            <a:r>
              <a:rPr lang="ru-RU" sz="2400" dirty="0"/>
              <a:t>гражданам на правах </a:t>
            </a:r>
            <a:r>
              <a:rPr lang="ru-RU" sz="2400" dirty="0" smtClean="0"/>
              <a:t>личной </a:t>
            </a:r>
            <a:r>
              <a:rPr lang="ru-RU" sz="2400" dirty="0"/>
              <a:t>собственности, поставленные на постоянное место и имеющие стены и крышу.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000" i="1" dirty="0" smtClean="0">
                <a:solidFill>
                  <a:schemeClr val="accent5"/>
                </a:solidFill>
              </a:rPr>
              <a:t>Под </a:t>
            </a:r>
            <a:r>
              <a:rPr lang="ru-RU" sz="2000" i="1" dirty="0">
                <a:solidFill>
                  <a:schemeClr val="accent5"/>
                </a:solidFill>
              </a:rPr>
              <a:t>строениями понимаются</a:t>
            </a:r>
            <a:r>
              <a:rPr lang="ru-RU" sz="2000" dirty="0"/>
              <a:t> дачи, дома, коттеджи, а так же хозяйственные постройки, находящиеся на отведенном Страхователю земельном участке: хозяйственный блок, летняя кухня, гараж, конюшня, баня, сауна, туалет, сарай, амбар, теплица, забор, изгородь и иные постройки.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79449" y="4149080"/>
            <a:ext cx="853244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u="sng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подлежат </a:t>
            </a:r>
            <a:r>
              <a:rPr lang="ru-RU" sz="3200" b="1" u="sng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страхованию: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ветхие </a:t>
            </a:r>
            <a:r>
              <a:rPr lang="ru-RU" sz="2400" dirty="0"/>
              <a:t>строения, если они не используются для </a:t>
            </a:r>
            <a:r>
              <a:rPr lang="ru-RU" sz="2400" dirty="0" smtClean="0"/>
              <a:t>хозяйственных нужд;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400" dirty="0" smtClean="0"/>
              <a:t>строения</a:t>
            </a:r>
            <a:r>
              <a:rPr lang="ru-RU" sz="2400" dirty="0"/>
              <a:t>, адрес владельцев которых </a:t>
            </a:r>
            <a:r>
              <a:rPr lang="ru-RU" sz="2400" dirty="0" smtClean="0"/>
              <a:t>неизвестен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25341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32656"/>
            <a:ext cx="8229600" cy="4526280"/>
          </a:xfrm>
        </p:spPr>
        <p:txBody>
          <a:bodyPr/>
          <a:lstStyle/>
          <a:p>
            <a:r>
              <a:rPr lang="ru-RU" dirty="0"/>
              <a:t>Строения, подлежащие </a:t>
            </a:r>
            <a:r>
              <a:rPr lang="ru-RU" i="1" dirty="0">
                <a:solidFill>
                  <a:schemeClr val="accent5"/>
                </a:solidFill>
              </a:rPr>
              <a:t>обязательному </a:t>
            </a:r>
            <a:r>
              <a:rPr lang="ru-RU" dirty="0"/>
              <a:t>страхованию, считаются </a:t>
            </a:r>
            <a:r>
              <a:rPr lang="ru-RU" dirty="0" smtClean="0"/>
              <a:t>застрахованными </a:t>
            </a:r>
            <a:r>
              <a:rPr lang="ru-RU" dirty="0"/>
              <a:t>со дня их возведения в размере 40% из стоимости (оценки) с учетом износа. 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24555" y="3140968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lvl1pPr marL="292100" indent="-292100" algn="l" rtl="0" eaLnBrk="1" latinLnBrk="0" hangingPunct="1">
              <a:spcBef>
                <a:spcPts val="0"/>
              </a:spcBef>
              <a:buClr>
                <a:schemeClr val="accent1"/>
              </a:buClr>
              <a:buSzPct val="70000"/>
              <a:buFont typeface="Wingdings 2"/>
              <a:buChar char="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28600" algn="l" rtl="0" eaLnBrk="1" latinLnBrk="0" hangingPunct="1">
              <a:spcBef>
                <a:spcPts val="400"/>
              </a:spcBef>
              <a:buClr>
                <a:schemeClr val="accent2"/>
              </a:buClr>
              <a:buSzPct val="90000"/>
              <a:buFontTx/>
              <a:buChar char="•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2960" indent="-192024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82880" algn="l" rtl="0" eaLnBrk="1" latinLnBrk="0" hangingPunct="1">
              <a:spcBef>
                <a:spcPts val="400"/>
              </a:spcBef>
              <a:buClr>
                <a:schemeClr val="accent3"/>
              </a:buClr>
              <a:buSzPct val="100000"/>
              <a:buFont typeface="Wingdings 2"/>
              <a:buChar char=""/>
              <a:defRPr kumimoji="0"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73736" algn="l" rtl="0" eaLnBrk="1" latinLnBrk="0" hangingPunct="1">
              <a:spcBef>
                <a:spcPts val="400"/>
              </a:spcBef>
              <a:buClr>
                <a:schemeClr val="accent4"/>
              </a:buClr>
              <a:buFont typeface="Wingdings 2"/>
              <a:buChar char="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dirty="0"/>
              <a:t>В </a:t>
            </a:r>
            <a:r>
              <a:rPr lang="ru-RU" i="1" dirty="0">
                <a:solidFill>
                  <a:schemeClr val="accent5"/>
                </a:solidFill>
              </a:rPr>
              <a:t>добровольном</a:t>
            </a:r>
            <a:r>
              <a:rPr lang="ru-RU" dirty="0"/>
              <a:t> порядке строения могут быть застрахованы в размере 40%, или в любой другой страховой сумме в пределах 60% их стоимости с учетом износа. </a:t>
            </a:r>
          </a:p>
        </p:txBody>
      </p:sp>
    </p:spTree>
    <p:extLst>
      <p:ext uri="{BB962C8B-B14F-4D97-AF65-F5344CB8AC3E}">
        <p14:creationId xmlns:p14="http://schemas.microsoft.com/office/powerpoint/2010/main" val="134597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8229600" cy="1106017"/>
          </a:xfrm>
        </p:spPr>
        <p:txBody>
          <a:bodyPr>
            <a:normAutofit/>
          </a:bodyPr>
          <a:lstStyle/>
          <a:p>
            <a:pPr algn="ctr"/>
            <a:r>
              <a:rPr lang="ru-RU" sz="5400" u="sng" dirty="0"/>
              <a:t>2. Страховые риски. </a:t>
            </a: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683568" y="1340768"/>
            <a:ext cx="8352928" cy="17526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sz="3600" dirty="0" smtClean="0">
                <a:solidFill>
                  <a:schemeClr val="accent5"/>
                </a:solidFill>
              </a:rPr>
              <a:t>Страховой риск </a:t>
            </a:r>
            <a:r>
              <a:rPr lang="ru-RU" sz="3600" dirty="0" smtClean="0"/>
              <a:t>– это вероятность </a:t>
            </a:r>
            <a:r>
              <a:rPr lang="ru-RU" sz="3600" dirty="0"/>
              <a:t>наступления страхового события. </a:t>
            </a:r>
            <a:endParaRPr lang="ru-RU" sz="3600" dirty="0" smtClean="0"/>
          </a:p>
          <a:p>
            <a:pPr marL="0" indent="0" algn="l">
              <a:buNone/>
            </a:pPr>
            <a:endParaRPr lang="ru-RU" dirty="0" smtClean="0">
              <a:solidFill>
                <a:schemeClr val="accent5"/>
              </a:solidFill>
            </a:endParaRPr>
          </a:p>
          <a:p>
            <a:pPr marL="0" indent="0" algn="l">
              <a:buNone/>
            </a:pPr>
            <a:r>
              <a:rPr lang="ru-RU" i="1" dirty="0" smtClean="0"/>
              <a:t>    </a:t>
            </a:r>
          </a:p>
          <a:p>
            <a:pPr marL="0" indent="0" algn="l">
              <a:buNone/>
            </a:pPr>
            <a:r>
              <a:rPr lang="ru-RU" sz="3600" i="1" dirty="0" smtClean="0">
                <a:solidFill>
                  <a:schemeClr val="accent5">
                    <a:lumMod val="40000"/>
                    <a:lumOff val="60000"/>
                  </a:schemeClr>
                </a:solidFill>
              </a:rPr>
              <a:t>Страховой риск выражает </a:t>
            </a:r>
            <a:r>
              <a:rPr lang="ru-RU" sz="36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объем возможной ответственности страховщика по тому или иному виду страхования</a:t>
            </a:r>
            <a:r>
              <a:rPr lang="ru-RU" sz="3600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13130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303256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solidFill>
                  <a:schemeClr val="accent5"/>
                </a:solidFill>
              </a:rPr>
              <a:t>Риск, подлежащий страхованию </a:t>
            </a:r>
            <a:r>
              <a:rPr lang="ru-RU" sz="3100" dirty="0"/>
              <a:t>– </a:t>
            </a:r>
            <a:r>
              <a:rPr lang="ru-RU" sz="3100" u="sng" dirty="0"/>
              <a:t>это риск, отвечающий следующим критериям: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12776"/>
            <a:ext cx="7992888" cy="5328592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ущерб </a:t>
            </a:r>
            <a:r>
              <a:rPr lang="ru-RU" dirty="0"/>
              <a:t>от наступления данного риска должен быть поддающимся идентификации по времени и месту происшествия;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причина</a:t>
            </a:r>
            <a:r>
              <a:rPr lang="ru-RU" dirty="0"/>
              <a:t>, в результате которой наступает ущерб, должна носить случайный характер;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страхователь </a:t>
            </a:r>
            <a:r>
              <a:rPr lang="ru-RU" dirty="0"/>
              <a:t>должен иметь подлежащий страхованию интерес по отношению к объекту страхования;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застрахованные </a:t>
            </a:r>
            <a:r>
              <a:rPr lang="ru-RU" dirty="0"/>
              <a:t>риски должны принадлежать достаточно большой группе единиц, подвергающихся риску, для того чтобы сделать убытки предсказуемыми</a:t>
            </a:r>
            <a:r>
              <a:rPr lang="ru-RU" dirty="0" smtClean="0"/>
              <a:t>;</a:t>
            </a:r>
          </a:p>
          <a:p>
            <a:endParaRPr lang="ru-RU" dirty="0"/>
          </a:p>
          <a:p>
            <a:r>
              <a:rPr lang="ru-RU" dirty="0" smtClean="0"/>
              <a:t>услуги </a:t>
            </a:r>
            <a:r>
              <a:rPr lang="ru-RU" dirty="0"/>
              <a:t>по обеспечению страховой защитой должны предоставляться по разумной стоимости; 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вероятность возникновения ущерба должна быть измеримой.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5530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301608" cy="8367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200" u="sng" dirty="0" smtClean="0"/>
              <a:t>3.Субъекты </a:t>
            </a:r>
            <a:r>
              <a:rPr lang="ru-RU" sz="4200" u="sng" dirty="0"/>
              <a:t>и </a:t>
            </a:r>
            <a:r>
              <a:rPr lang="ru-RU" sz="4200" u="sng" dirty="0" smtClean="0"/>
              <a:t>объекты страхования</a:t>
            </a:r>
            <a:r>
              <a:rPr lang="ru-RU" sz="4200" u="sng" dirty="0"/>
              <a:t>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29680" y="836712"/>
            <a:ext cx="81369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Субъектами любого страхования являются</a:t>
            </a:r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sz="2800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194908" y="1320555"/>
            <a:ext cx="8928992" cy="5093404"/>
          </a:xfrm>
        </p:spPr>
        <p:txBody>
          <a:bodyPr>
            <a:noAutofit/>
          </a:bodyPr>
          <a:lstStyle/>
          <a:p>
            <a:r>
              <a:rPr lang="ru-RU" sz="2200" b="1" u="sng" dirty="0" smtClean="0">
                <a:solidFill>
                  <a:schemeClr val="tx2">
                    <a:lumMod val="75000"/>
                  </a:schemeClr>
                </a:solidFill>
              </a:rPr>
              <a:t>Страховщик</a:t>
            </a:r>
            <a:r>
              <a:rPr lang="ru-RU" sz="2200" dirty="0" smtClean="0"/>
              <a:t> </a:t>
            </a:r>
            <a:r>
              <a:rPr lang="ru-RU" sz="2200" dirty="0"/>
              <a:t>– это (всегда страховая компания) юридическое лицо, которое в соответствии с предлагаемым или заключённым договором страхования принимает на себя обязательства возместить ущерб понесённый страхователем при наступлении предусмотренного договором страхового случая за определённое вознаграждение.</a:t>
            </a:r>
          </a:p>
          <a:p>
            <a:r>
              <a:rPr lang="ru-RU" sz="2200" b="1" u="sng" dirty="0" smtClean="0">
                <a:solidFill>
                  <a:schemeClr val="tx2">
                    <a:lumMod val="75000"/>
                  </a:schemeClr>
                </a:solidFill>
              </a:rPr>
              <a:t>Страхователь</a:t>
            </a:r>
            <a:r>
              <a:rPr lang="ru-RU" sz="2200" dirty="0" smtClean="0"/>
              <a:t> </a:t>
            </a:r>
            <a:r>
              <a:rPr lang="ru-RU" sz="2200" dirty="0"/>
              <a:t>– это </a:t>
            </a:r>
            <a:r>
              <a:rPr lang="ru-RU" sz="2200" dirty="0" smtClean="0"/>
              <a:t>физическое </a:t>
            </a:r>
            <a:r>
              <a:rPr lang="ru-RU" sz="2200" dirty="0"/>
              <a:t>или </a:t>
            </a:r>
            <a:r>
              <a:rPr lang="ru-RU" sz="2200" dirty="0" smtClean="0"/>
              <a:t>юридическое </a:t>
            </a:r>
            <a:r>
              <a:rPr lang="ru-RU" sz="2200" dirty="0"/>
              <a:t>лицо, имеющее интерес в объекте страхования, вступающее со страховщиком в договор, с целью обеспечения своего интереса и оплачивающее страховщику вознаграждение за принятие им на себя риска. </a:t>
            </a:r>
          </a:p>
          <a:p>
            <a:r>
              <a:rPr lang="ru-RU" sz="2200" b="1" u="sng" dirty="0">
                <a:solidFill>
                  <a:schemeClr val="tx2">
                    <a:lumMod val="75000"/>
                  </a:schemeClr>
                </a:solidFill>
              </a:rPr>
              <a:t>Застрахованный</a:t>
            </a:r>
            <a:r>
              <a:rPr lang="ru-RU" sz="2200" dirty="0"/>
              <a:t> – это физическое лицо, жизнь, здоровье, трудоспособность, которого является объектом защиты по личному страхованию, может быть одновременно и страхователем, если выплачивает страховые взносы по условиям страхования.</a:t>
            </a:r>
          </a:p>
        </p:txBody>
      </p:sp>
    </p:spTree>
    <p:extLst>
      <p:ext uri="{BB962C8B-B14F-4D97-AF65-F5344CB8AC3E}">
        <p14:creationId xmlns:p14="http://schemas.microsoft.com/office/powerpoint/2010/main" val="26958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689542"/>
          </a:xfrm>
        </p:spPr>
        <p:txBody>
          <a:bodyPr>
            <a:normAutofit/>
          </a:bodyPr>
          <a:lstStyle/>
          <a:p>
            <a:pPr algn="l"/>
            <a:r>
              <a:rPr lang="ru-RU" sz="2800" b="1" i="1" dirty="0" smtClean="0">
                <a:solidFill>
                  <a:schemeClr val="accent5">
                    <a:lumMod val="75000"/>
                  </a:schemeClr>
                </a:solidFill>
              </a:rPr>
              <a:t>     Объект любого страхования </a:t>
            </a:r>
            <a:r>
              <a:rPr lang="ru-RU" sz="2800" dirty="0"/>
              <a:t>– </a:t>
            </a:r>
            <a:r>
              <a:rPr lang="ru-RU" sz="2800" dirty="0">
                <a:effectLst/>
              </a:rPr>
              <a:t>это подлежащее страхованию материальные ценности, жизнь, здоровье, ответственность.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91264" cy="4653136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ru-RU" b="1" i="1" u="sng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Объект </a:t>
            </a:r>
            <a:r>
              <a:rPr lang="ru-RU" b="1" i="1" u="sng" dirty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страхования строений </a:t>
            </a:r>
            <a:endParaRPr lang="ru-RU" b="1" i="1" u="sng" dirty="0" smtClean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dirty="0" smtClean="0"/>
              <a:t>– </a:t>
            </a:r>
            <a:r>
              <a:rPr lang="ru-RU" dirty="0"/>
              <a:t>это не противоречащие законодательству РФ имущественные интересы, связанные с владением, пользованием и распоряжением строениями, принадлежащих гражданам на правах собственности или аренды.</a:t>
            </a:r>
          </a:p>
        </p:txBody>
      </p:sp>
    </p:spTree>
    <p:extLst>
      <p:ext uri="{BB962C8B-B14F-4D97-AF65-F5344CB8AC3E}">
        <p14:creationId xmlns:p14="http://schemas.microsoft.com/office/powerpoint/2010/main" val="2888837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246</TotalTime>
  <Words>802</Words>
  <Application>Microsoft Office PowerPoint</Application>
  <PresentationFormat>Экран (4:3)</PresentationFormat>
  <Paragraphs>104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Литейная</vt:lpstr>
      <vt:lpstr>Бумажная</vt:lpstr>
      <vt:lpstr>Тема презентации- Страхование строений граждан</vt:lpstr>
      <vt:lpstr>Рассмотрим следующие вопросы: </vt:lpstr>
      <vt:lpstr>1. Страхование строений, принадлежащих физическим лицам</vt:lpstr>
      <vt:lpstr>Презентация PowerPoint</vt:lpstr>
      <vt:lpstr>Презентация PowerPoint</vt:lpstr>
      <vt:lpstr>2. Страховые риски. </vt:lpstr>
      <vt:lpstr>Риск, подлежащий страхованию – это риск, отвечающий следующим критериям: </vt:lpstr>
      <vt:lpstr>3.Субъекты и объекты страхования.</vt:lpstr>
      <vt:lpstr>     Объект любого страхования – это подлежащее страхованию материальные ценности, жизнь, здоровье, ответственность.</vt:lpstr>
      <vt:lpstr>4. Условия договора страхования строений</vt:lpstr>
      <vt:lpstr>По каждому строению в заявлении указывается: </vt:lpstr>
      <vt:lpstr>Презентация PowerPoint</vt:lpstr>
      <vt:lpstr>Презентация PowerPoint</vt:lpstr>
      <vt:lpstr>5. Определение размера ущерба и суммы выплаты.</vt:lpstr>
      <vt:lpstr>Страховщик вправе отказать страхователю в страховой выплате, по причинам: </vt:lpstr>
      <vt:lpstr>Презентация PowerPoint</vt:lpstr>
      <vt:lpstr>КОНЕЦ.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Катя</dc:creator>
  <cp:lastModifiedBy>Катя</cp:lastModifiedBy>
  <cp:revision>17</cp:revision>
  <dcterms:created xsi:type="dcterms:W3CDTF">2013-12-11T18:10:41Z</dcterms:created>
  <dcterms:modified xsi:type="dcterms:W3CDTF">2013-12-16T14:04:33Z</dcterms:modified>
</cp:coreProperties>
</file>